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7" r:id="rId3"/>
    <p:sldId id="550" r:id="rId5"/>
    <p:sldId id="354" r:id="rId6"/>
    <p:sldId id="595" r:id="rId7"/>
    <p:sldId id="596" r:id="rId8"/>
    <p:sldId id="597" r:id="rId9"/>
    <p:sldId id="598" r:id="rId10"/>
    <p:sldId id="599" r:id="rId11"/>
    <p:sldId id="602" r:id="rId12"/>
    <p:sldId id="601" r:id="rId13"/>
    <p:sldId id="603" r:id="rId14"/>
    <p:sldId id="610" r:id="rId15"/>
    <p:sldId id="606" r:id="rId16"/>
    <p:sldId id="607" r:id="rId17"/>
    <p:sldId id="605" r:id="rId18"/>
    <p:sldId id="611" r:id="rId19"/>
    <p:sldId id="260"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B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67"/>
    <p:restoredTop sz="93826" autoAdjust="0"/>
  </p:normalViewPr>
  <p:slideViewPr>
    <p:cSldViewPr snapToGrid="0">
      <p:cViewPr varScale="1">
        <p:scale>
          <a:sx n="63" d="100"/>
          <a:sy n="63" d="100"/>
        </p:scale>
        <p:origin x="5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41DE7-011F-E941-9268-5208809F5366}"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F3485-8086-0942-9B7A-C14584AF40A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482600" y="1279525"/>
            <a:ext cx="6138863"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solidFill>
                  <a:schemeClr val="bg1"/>
                </a:solidFill>
                <a:latin typeface="Times New Roman" panose="02020503050405090304" pitchFamily="18" charset="0"/>
                <a:ea typeface="微软雅黑" panose="020B0703020204020201" charset="-122"/>
                <a:cs typeface="Times New Roman" panose="02020503050405090304" pitchFamily="18" charset="0"/>
                <a:sym typeface="+mn-ea"/>
              </a:rPr>
              <a:t>这篇文章主要介绍了</a:t>
            </a:r>
            <a:r>
              <a:rPr lang="en-US" altLang="zh-CN" dirty="0">
                <a:solidFill>
                  <a:schemeClr val="bg1"/>
                </a:solidFill>
                <a:latin typeface="Times New Roman" panose="02020503050405090304" pitchFamily="18" charset="0"/>
                <a:ea typeface="微软雅黑" panose="020B0703020204020201" charset="-122"/>
                <a:cs typeface="Times New Roman" panose="02020503050405090304" pitchFamily="18" charset="0"/>
                <a:sym typeface="+mn-ea"/>
              </a:rPr>
              <a:t>Mobius</a:t>
            </a:r>
            <a:r>
              <a:rPr lang="zh-CN" altLang="en-US" dirty="0">
                <a:solidFill>
                  <a:schemeClr val="bg1"/>
                </a:solidFill>
                <a:latin typeface="Times New Roman" panose="02020503050405090304" pitchFamily="18" charset="0"/>
                <a:ea typeface="微软雅黑" panose="020B0703020204020201" charset="-122"/>
                <a:cs typeface="Times New Roman" panose="02020503050405090304" pitchFamily="18" charset="0"/>
                <a:sym typeface="+mn-ea"/>
              </a:rPr>
              <a:t>这个在商用</a:t>
            </a:r>
            <a:r>
              <a:rPr lang="en-US" altLang="zh-CN" dirty="0">
                <a:solidFill>
                  <a:schemeClr val="bg1"/>
                </a:solidFill>
                <a:latin typeface="Times New Roman" panose="02020503050405090304" pitchFamily="18" charset="0"/>
                <a:ea typeface="微软雅黑" panose="020B0703020204020201" charset="-122"/>
                <a:cs typeface="Times New Roman" panose="02020503050405090304" pitchFamily="18" charset="0"/>
                <a:sym typeface="+mn-ea"/>
              </a:rPr>
              <a:t>GPU</a:t>
            </a:r>
            <a:r>
              <a:rPr lang="zh-CN" altLang="en-US" dirty="0">
                <a:solidFill>
                  <a:schemeClr val="bg1"/>
                </a:solidFill>
                <a:latin typeface="Times New Roman" panose="02020503050405090304" pitchFamily="18" charset="0"/>
                <a:ea typeface="微软雅黑" panose="020B0703020204020201" charset="-122"/>
                <a:cs typeface="Times New Roman" panose="02020503050405090304" pitchFamily="18" charset="0"/>
                <a:sym typeface="+mn-ea"/>
              </a:rPr>
              <a:t>服务器上微调训练大模型的一个训练系统，是发表在</a:t>
            </a:r>
            <a:r>
              <a:rPr lang="en-US" altLang="zh-CN" dirty="0">
                <a:solidFill>
                  <a:schemeClr val="bg1"/>
                </a:solidFill>
                <a:latin typeface="Times New Roman" panose="02020503050405090304" pitchFamily="18" charset="0"/>
                <a:ea typeface="微软雅黑" panose="020B0703020204020201" charset="-122"/>
                <a:cs typeface="Times New Roman" panose="02020503050405090304" pitchFamily="18" charset="0"/>
                <a:sym typeface="+mn-ea"/>
              </a:rPr>
              <a:t>ASPLOS23</a:t>
            </a:r>
            <a:r>
              <a:rPr lang="zh-CN" altLang="en-US" dirty="0">
                <a:solidFill>
                  <a:schemeClr val="bg1"/>
                </a:solidFill>
                <a:latin typeface="Times New Roman" panose="02020503050405090304" pitchFamily="18" charset="0"/>
                <a:ea typeface="微软雅黑" panose="020B0703020204020201" charset="-122"/>
                <a:cs typeface="Times New Roman" panose="02020503050405090304" pitchFamily="18" charset="0"/>
                <a:sym typeface="+mn-ea"/>
              </a:rPr>
              <a:t>上的，选择这篇文章的原因是因为我觉得这篇文章的思路还是比较通俗易懂的，对我这种完全没有基础的萌新来说是比较好</a:t>
            </a:r>
            <a:r>
              <a:rPr lang="zh-CN" altLang="en-US" dirty="0">
                <a:solidFill>
                  <a:schemeClr val="bg1"/>
                </a:solidFill>
                <a:latin typeface="Times New Roman" panose="02020503050405090304" pitchFamily="18" charset="0"/>
                <a:ea typeface="微软雅黑" panose="020B0703020204020201" charset="-122"/>
                <a:cs typeface="Times New Roman" panose="02020503050405090304" pitchFamily="18" charset="0"/>
                <a:sym typeface="+mn-ea"/>
              </a:rPr>
              <a:t>读的入门</a:t>
            </a:r>
            <a:r>
              <a:rPr lang="zh-CN" altLang="en-US" dirty="0">
                <a:solidFill>
                  <a:schemeClr val="bg1"/>
                </a:solidFill>
                <a:latin typeface="Times New Roman" panose="02020503050405090304" pitchFamily="18" charset="0"/>
                <a:ea typeface="微软雅黑" panose="020B0703020204020201" charset="-122"/>
                <a:cs typeface="Times New Roman" panose="02020503050405090304" pitchFamily="18" charset="0"/>
                <a:sym typeface="+mn-ea"/>
              </a:rPr>
              <a:t>文章。</a:t>
            </a:r>
            <a:endParaRPr lang="zh-CN" altLang="en-US" dirty="0">
              <a:solidFill>
                <a:schemeClr val="bg1"/>
              </a:solidFill>
              <a:latin typeface="Times New Roman" panose="02020503050405090304" pitchFamily="18" charset="0"/>
              <a:ea typeface="微软雅黑" panose="020B0703020204020201" charset="-122"/>
              <a:cs typeface="Times New Roman" panose="02020503050405090304" pitchFamily="18" charset="0"/>
              <a:sym typeface="+mn-ea"/>
            </a:endParaRPr>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charset="0"/>
              </a:defRPr>
            </a:lvl1pPr>
            <a:lvl2pPr marL="742950" indent="-285750">
              <a:spcBef>
                <a:spcPct val="30000"/>
              </a:spcBef>
              <a:defRPr sz="1200">
                <a:solidFill>
                  <a:schemeClr val="tx1"/>
                </a:solidFill>
                <a:latin typeface="Calibri" panose="020F0502020204030204" charset="0"/>
              </a:defRPr>
            </a:lvl2pPr>
            <a:lvl3pPr marL="1143000" indent="-228600">
              <a:spcBef>
                <a:spcPct val="30000"/>
              </a:spcBef>
              <a:defRPr sz="1200">
                <a:solidFill>
                  <a:schemeClr val="tx1"/>
                </a:solidFill>
                <a:latin typeface="Calibri" panose="020F0502020204030204" charset="0"/>
              </a:defRPr>
            </a:lvl3pPr>
            <a:lvl4pPr marL="1600200" indent="-228600">
              <a:spcBef>
                <a:spcPct val="30000"/>
              </a:spcBef>
              <a:defRPr sz="1200">
                <a:solidFill>
                  <a:schemeClr val="tx1"/>
                </a:solidFill>
                <a:latin typeface="Calibri" panose="020F0502020204030204" charset="0"/>
              </a:defRPr>
            </a:lvl4pPr>
            <a:lvl5pPr marL="2057400" indent="-228600">
              <a:spcBef>
                <a:spcPct val="30000"/>
              </a:spcBef>
              <a:defRPr sz="1200">
                <a:solidFill>
                  <a:schemeClr val="tx1"/>
                </a:solidFill>
                <a:latin typeface="Calibri" panose="020F0502020204030204" charset="0"/>
              </a:defRPr>
            </a:lvl5pPr>
            <a:lvl6pPr marL="2514600" indent="-228600" eaLnBrk="0" fontAlgn="base" hangingPunct="0">
              <a:spcBef>
                <a:spcPct val="30000"/>
              </a:spcBef>
              <a:spcAft>
                <a:spcPct val="0"/>
              </a:spcAft>
              <a:defRPr sz="1200">
                <a:solidFill>
                  <a:schemeClr val="tx1"/>
                </a:solidFill>
                <a:latin typeface="Calibri" panose="020F0502020204030204" charset="0"/>
              </a:defRPr>
            </a:lvl6pPr>
            <a:lvl7pPr marL="2971800" indent="-228600" eaLnBrk="0" fontAlgn="base" hangingPunct="0">
              <a:spcBef>
                <a:spcPct val="30000"/>
              </a:spcBef>
              <a:spcAft>
                <a:spcPct val="0"/>
              </a:spcAft>
              <a:defRPr sz="1200">
                <a:solidFill>
                  <a:schemeClr val="tx1"/>
                </a:solidFill>
                <a:latin typeface="Calibri" panose="020F0502020204030204" charset="0"/>
              </a:defRPr>
            </a:lvl7pPr>
            <a:lvl8pPr marL="3429000" indent="-228600" eaLnBrk="0" fontAlgn="base" hangingPunct="0">
              <a:spcBef>
                <a:spcPct val="30000"/>
              </a:spcBef>
              <a:spcAft>
                <a:spcPct val="0"/>
              </a:spcAft>
              <a:defRPr sz="1200">
                <a:solidFill>
                  <a:schemeClr val="tx1"/>
                </a:solidFill>
                <a:latin typeface="Calibri" panose="020F0502020204030204" charset="0"/>
              </a:defRPr>
            </a:lvl8pPr>
            <a:lvl9pPr marL="3886200" indent="-228600" eaLnBrk="0" fontAlgn="base" hangingPunct="0">
              <a:spcBef>
                <a:spcPct val="30000"/>
              </a:spcBef>
              <a:spcAft>
                <a:spcPct val="0"/>
              </a:spcAft>
              <a:defRPr sz="1200">
                <a:solidFill>
                  <a:schemeClr val="tx1"/>
                </a:solidFill>
                <a:latin typeface="Calibri" panose="020F050202020403020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4715B39-6C3A-4014-A1C1-3182878D1F65}" type="slidenum">
              <a:rPr kumimoji="0" lang="zh-CN" altLang="en-US" sz="1200" b="0" i="0" u="none" strike="noStrike" kern="1200" cap="none" spc="0" normalizeH="0" baseline="0" noProof="0" smtClean="0">
                <a:ln>
                  <a:noFill/>
                </a:ln>
                <a:solidFill>
                  <a:prstClr val="black"/>
                </a:solidFill>
                <a:effectLst/>
                <a:uLnTx/>
                <a:uFillTx/>
                <a:latin typeface="Arial" panose="020B060402020209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首先是内存约束。因为这个变量符号有些多，我就简单的讲讲他约束了啥。首先的你划分出来的每个</a:t>
            </a:r>
            <a:r>
              <a:rPr kumimoji="1" lang="en-US" altLang="zh-CN" dirty="0"/>
              <a:t>stage</a:t>
            </a:r>
            <a:r>
              <a:rPr kumimoji="1" lang="zh-CN" altLang="en-US" dirty="0"/>
              <a:t>的大小肯定是不能超过每个</a:t>
            </a:r>
            <a:r>
              <a:rPr kumimoji="1" lang="en-US" altLang="zh-CN" dirty="0"/>
              <a:t>GPU</a:t>
            </a:r>
            <a:r>
              <a:rPr kumimoji="1" lang="zh-CN" altLang="en-US" dirty="0"/>
              <a:t>的内存大小的。而且之前提到这个流水线在计算前一个</a:t>
            </a:r>
            <a:r>
              <a:rPr kumimoji="1" lang="en-US" altLang="zh-CN" dirty="0"/>
              <a:t>stage</a:t>
            </a:r>
            <a:r>
              <a:rPr kumimoji="1" lang="zh-CN" altLang="en-US" dirty="0"/>
              <a:t>的同时会去</a:t>
            </a:r>
            <a:r>
              <a:rPr kumimoji="1" lang="en-US" altLang="zh-CN" dirty="0"/>
              <a:t>DRAM</a:t>
            </a:r>
            <a:r>
              <a:rPr kumimoji="1" lang="zh-CN" altLang="en-US" dirty="0"/>
              <a:t>中预加载下一个</a:t>
            </a:r>
            <a:r>
              <a:rPr kumimoji="1" lang="en-US" altLang="zh-CN" dirty="0"/>
              <a:t>stage</a:t>
            </a:r>
            <a:r>
              <a:rPr kumimoji="1" lang="zh-CN" altLang="en-US" dirty="0"/>
              <a:t>，所以你加进来的</a:t>
            </a:r>
            <a:r>
              <a:rPr kumimoji="1" lang="en-US" altLang="zh-CN" dirty="0"/>
              <a:t>stage</a:t>
            </a:r>
            <a:r>
              <a:rPr kumimoji="1" lang="zh-CN" altLang="en-US" dirty="0"/>
              <a:t>也要有空间放。并且每次预加载都要在当前的</a:t>
            </a:r>
            <a:r>
              <a:rPr kumimoji="1" lang="en-US" altLang="zh-CN" dirty="0"/>
              <a:t>stage</a:t>
            </a:r>
            <a:r>
              <a:rPr kumimoji="1" lang="zh-CN" altLang="en-US" dirty="0"/>
              <a:t>算完之前完成。</a:t>
            </a:r>
            <a:r>
              <a:rPr kumimoji="1" lang="zh-CN" altLang="en-US" dirty="0"/>
              <a:t>也就是</a:t>
            </a:r>
            <a:endParaRPr kumimoji="1" lang="zh-CN" altLang="en-US" dirty="0"/>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Microsoft YaHei Regular" panose="020B0703020204020201" charset="-122"/>
                <a:ea typeface="Microsoft YaHei Regular" panose="020B0703020204020201" charset="-122"/>
                <a:cs typeface="Microsoft YaHei Regular" panose="020B0703020204020201" charset="-122"/>
                <a:sym typeface="+mn-ea"/>
              </a:rPr>
              <a:t>D</a:t>
            </a:r>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是一个</a:t>
            </a:r>
            <a:r>
              <a:rPr lang="en-US" altLang="zh-CN">
                <a:latin typeface="Microsoft YaHei Regular" panose="020B0703020204020201" charset="-122"/>
                <a:ea typeface="Microsoft YaHei Regular" panose="020B0703020204020201" charset="-122"/>
                <a:cs typeface="Microsoft YaHei Regular" panose="020B0703020204020201" charset="-122"/>
                <a:sym typeface="+mn-ea"/>
              </a:rPr>
              <a:t>stage</a:t>
            </a:r>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在所有微批次上运行的总时间，</a:t>
            </a:r>
            <a:r>
              <a:rPr lang="en-US" altLang="zh-CN">
                <a:latin typeface="Microsoft YaHei Regular" panose="020B0703020204020201" charset="-122"/>
                <a:ea typeface="Microsoft YaHei Regular" panose="020B0703020204020201" charset="-122"/>
                <a:cs typeface="Microsoft YaHei Regular" panose="020B0703020204020201" charset="-122"/>
                <a:sym typeface="+mn-ea"/>
              </a:rPr>
              <a:t>T</a:t>
            </a:r>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是一个</a:t>
            </a:r>
            <a:r>
              <a:rPr lang="en-US" altLang="zh-CN">
                <a:latin typeface="Microsoft YaHei Regular" panose="020B0703020204020201" charset="-122"/>
                <a:ea typeface="Microsoft YaHei Regular" panose="020B0703020204020201" charset="-122"/>
                <a:cs typeface="Microsoft YaHei Regular" panose="020B0703020204020201" charset="-122"/>
                <a:sym typeface="+mn-ea"/>
              </a:rPr>
              <a:t>stage</a:t>
            </a:r>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在一个微批次上运行的时间</a:t>
            </a:r>
            <a:endParaRPr lang="en-US" altLang="zh-CN">
              <a:latin typeface="Microsoft YaHei Regular" panose="020B0703020204020201" charset="-122"/>
              <a:ea typeface="Microsoft YaHei Regular" panose="020B0703020204020201" charset="-122"/>
              <a:cs typeface="Microsoft YaHei Regular" panose="020B0703020204020201" charset="-122"/>
              <a:sym typeface="+mn-ea"/>
            </a:endParaRPr>
          </a:p>
          <a:p>
            <a:r>
              <a:rPr lang="en-US" altLang="zh-CN">
                <a:latin typeface="Microsoft YaHei Regular" panose="020B0703020204020201" charset="-122"/>
                <a:ea typeface="Microsoft YaHei Regular" panose="020B0703020204020201" charset="-122"/>
                <a:cs typeface="Microsoft YaHei Regular" panose="020B0703020204020201" charset="-122"/>
                <a:sym typeface="+mn-ea"/>
              </a:rPr>
              <a:t>≤</a:t>
            </a:r>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？为什么不是</a:t>
            </a:r>
            <a:r>
              <a:rPr lang="en-US" altLang="zh-CN">
                <a:latin typeface="Microsoft YaHei Regular" panose="020B0703020204020201" charset="-122"/>
                <a:ea typeface="Microsoft YaHei Regular" panose="020B0703020204020201" charset="-122"/>
                <a:cs typeface="Microsoft YaHei Regular" panose="020B0703020204020201" charset="-122"/>
                <a:sym typeface="+mn-ea"/>
              </a:rPr>
              <a:t>=</a:t>
            </a:r>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a:t>
            </a:r>
            <a:endParaRPr lang="zh-CN" altLang="en-US">
              <a:latin typeface="Microsoft YaHei Regular" panose="020B0703020204020201" charset="-122"/>
              <a:ea typeface="Microsoft YaHei Regular" panose="020B0703020204020201" charset="-122"/>
              <a:cs typeface="Microsoft YaHei Regular" panose="020B0703020204020201" charset="-122"/>
              <a:sym typeface="+mn-ea"/>
            </a:endParaRPr>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以上就是论文里这个规划所有的约束。不知道大家有没有一个问题，分配方案变量</a:t>
            </a:r>
            <a:r>
              <a:rPr lang="en-US" altLang="zh-CN">
                <a:latin typeface="Microsoft YaHei Regular" panose="020B0703020204020201" charset="-122"/>
                <a:ea typeface="Microsoft YaHei Regular" panose="020B0703020204020201" charset="-122"/>
                <a:cs typeface="Microsoft YaHei Regular" panose="020B0703020204020201" charset="-122"/>
                <a:sym typeface="+mn-ea"/>
              </a:rPr>
              <a:t>Bij</a:t>
            </a:r>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哪去了？论文里给出的上面这些约束条件</a:t>
            </a:r>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里好像一次都没有出现这个</a:t>
            </a:r>
            <a:r>
              <a:rPr lang="en-US" altLang="zh-CN">
                <a:latin typeface="Microsoft YaHei Regular" panose="020B0703020204020201" charset="-122"/>
                <a:ea typeface="Microsoft YaHei Regular" panose="020B0703020204020201" charset="-122"/>
                <a:cs typeface="Microsoft YaHei Regular" panose="020B0703020204020201" charset="-122"/>
                <a:sym typeface="+mn-ea"/>
              </a:rPr>
              <a:t>Bi</a:t>
            </a:r>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a:t>
            </a:r>
            <a:r>
              <a:rPr lang="en-US" altLang="zh-CN">
                <a:latin typeface="Microsoft YaHei Regular" panose="020B0703020204020201" charset="-122"/>
                <a:ea typeface="Microsoft YaHei Regular" panose="020B0703020204020201" charset="-122"/>
                <a:cs typeface="Microsoft YaHei Regular" panose="020B0703020204020201" charset="-122"/>
                <a:sym typeface="+mn-ea"/>
              </a:rPr>
              <a:t>j</a:t>
            </a:r>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，这样好像没法求解啊。也不知道作者是故意的还是不小心</a:t>
            </a:r>
            <a:r>
              <a:rPr lang="zh-CN" altLang="en-US">
                <a:latin typeface="Microsoft YaHei Regular" panose="020B0703020204020201" charset="-122"/>
                <a:ea typeface="Microsoft YaHei Regular" panose="020B0703020204020201" charset="-122"/>
                <a:cs typeface="Microsoft YaHei Regular" panose="020B0703020204020201" charset="-122"/>
                <a:sym typeface="+mn-ea"/>
              </a:rPr>
              <a:t>的。</a:t>
            </a:r>
            <a:endParaRPr lang="zh-CN" altLang="en-US">
              <a:latin typeface="Microsoft YaHei Regular" panose="020B0703020204020201" charset="-122"/>
              <a:ea typeface="Microsoft YaHei Regular" panose="020B0703020204020201" charset="-122"/>
              <a:cs typeface="Microsoft YaHei Regular" panose="020B0703020204020201" charset="-122"/>
              <a:sym typeface="+mn-ea"/>
            </a:endParaRPr>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下面文章提出了交叉映射，就是</a:t>
            </a:r>
            <a:r>
              <a:rPr kumimoji="1" lang="zh-CN" altLang="en-US" dirty="0"/>
              <a:t>根据。。</a:t>
            </a:r>
            <a:endParaRPr kumimoji="1" lang="zh-CN" altLang="en-US" dirty="0"/>
          </a:p>
          <a:p>
            <a:r>
              <a:rPr kumimoji="1" lang="zh-CN" altLang="en-US" dirty="0"/>
              <a:t>因为</a:t>
            </a:r>
            <a:r>
              <a:rPr kumimoji="1" lang="en-US" altLang="zh-CN" dirty="0"/>
              <a:t>Mobius</a:t>
            </a:r>
            <a:r>
              <a:rPr kumimoji="1" lang="zh-CN" altLang="en-US" dirty="0"/>
              <a:t>采用了预取机制，如果再像</a:t>
            </a:r>
            <a:r>
              <a:rPr kumimoji="1" lang="en-US" altLang="zh-CN" dirty="0"/>
              <a:t>GPipe</a:t>
            </a:r>
            <a:r>
              <a:rPr kumimoji="1" lang="zh-CN" altLang="en-US" dirty="0"/>
              <a:t>那样直接按顺序映射的话，那就有很大可能两个</a:t>
            </a:r>
            <a:r>
              <a:rPr kumimoji="1" lang="en-US" altLang="zh-CN" dirty="0"/>
              <a:t>GPU</a:t>
            </a:r>
            <a:r>
              <a:rPr kumimoji="1" lang="zh-CN" altLang="en-US" dirty="0"/>
              <a:t>的预取发生在同一个</a:t>
            </a:r>
            <a:r>
              <a:rPr kumimoji="1" lang="en-US" altLang="zh-CN" dirty="0"/>
              <a:t>CPU</a:t>
            </a:r>
            <a:r>
              <a:rPr kumimoji="1" lang="zh-CN" altLang="en-US" dirty="0"/>
              <a:t>根复合体下，就会造成通信争用影响传输带宽。而且由于带宽降低就会在两个</a:t>
            </a:r>
            <a:r>
              <a:rPr kumimoji="1" lang="en-US" altLang="zh-CN" dirty="0"/>
              <a:t>stage</a:t>
            </a:r>
            <a:r>
              <a:rPr kumimoji="1" lang="zh-CN" altLang="en-US" dirty="0"/>
              <a:t>之间产生一些</a:t>
            </a:r>
            <a:r>
              <a:rPr kumimoji="1" lang="en-US" altLang="zh-CN" dirty="0"/>
              <a:t>bubble</a:t>
            </a:r>
            <a:r>
              <a:rPr kumimoji="1" lang="zh-CN" altLang="en-US" dirty="0"/>
              <a:t>。所以</a:t>
            </a:r>
            <a:r>
              <a:rPr kumimoji="1" lang="en-US" altLang="zh-CN" dirty="0"/>
              <a:t>Mobius</a:t>
            </a:r>
            <a:r>
              <a:rPr kumimoji="1" lang="zh-CN" altLang="en-US" dirty="0"/>
              <a:t>。。</a:t>
            </a:r>
            <a:endParaRPr kumimoji="1" lang="zh-CN" altLang="en-US" dirty="0"/>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文章设定了一个叫冲突值的指标来评价每个</a:t>
            </a:r>
            <a:r>
              <a:rPr kumimoji="1" lang="en-US" altLang="zh-CN" dirty="0"/>
              <a:t>stage</a:t>
            </a:r>
            <a:r>
              <a:rPr kumimoji="1" lang="zh-CN" altLang="en-US" dirty="0"/>
              <a:t>分配方案的冲突程度。</a:t>
            </a:r>
            <a:r>
              <a:rPr lang="zh-CN" altLang="en-US">
                <a:latin typeface="Microsoft YaHei Regular" panose="020B0703020204020201" charset="-122"/>
                <a:ea typeface="Microsoft YaHei Regular" panose="020B0703020204020201" charset="-122"/>
                <a:sym typeface="+mn-ea"/>
              </a:rPr>
              <a:t>这个</a:t>
            </a:r>
            <a:r>
              <a:rPr lang="en-US" altLang="zh-CN">
                <a:latin typeface="Microsoft YaHei Regular" panose="020B0703020204020201" charset="-122"/>
                <a:ea typeface="Microsoft YaHei Regular" panose="020B0703020204020201" charset="-122"/>
                <a:sym typeface="+mn-ea"/>
              </a:rPr>
              <a:t>shared</a:t>
            </a:r>
            <a:r>
              <a:rPr lang="zh-CN" altLang="en-US">
                <a:latin typeface="Microsoft YaHei Regular" panose="020B0703020204020201" charset="-122"/>
                <a:ea typeface="Microsoft YaHei Regular" panose="020B0703020204020201" charset="-122"/>
                <a:sym typeface="+mn-ea"/>
              </a:rPr>
              <a:t>的意思就是如果</a:t>
            </a:r>
            <a:r>
              <a:rPr lang="en-US" altLang="zh-CN">
                <a:latin typeface="Microsoft YaHei Regular" panose="020B0703020204020201" charset="-122"/>
                <a:ea typeface="Microsoft YaHei Regular" panose="020B0703020204020201" charset="-122"/>
                <a:sym typeface="+mn-ea"/>
              </a:rPr>
              <a:t>stage_i</a:t>
            </a:r>
            <a:r>
              <a:rPr lang="zh-CN" altLang="en-US">
                <a:latin typeface="Microsoft YaHei Regular" panose="020B0703020204020201" charset="-122"/>
                <a:ea typeface="Microsoft YaHei Regular" panose="020B0703020204020201" charset="-122"/>
                <a:sym typeface="+mn-ea"/>
              </a:rPr>
              <a:t>和</a:t>
            </a:r>
            <a:r>
              <a:rPr lang="en-US" altLang="zh-CN">
                <a:latin typeface="Microsoft YaHei Regular" panose="020B0703020204020201" charset="-122"/>
                <a:ea typeface="Microsoft YaHei Regular" panose="020B0703020204020201" charset="-122"/>
                <a:sym typeface="+mn-ea"/>
              </a:rPr>
              <a:t>stage_j</a:t>
            </a:r>
            <a:r>
              <a:rPr lang="zh-CN" altLang="en-US">
                <a:latin typeface="Microsoft YaHei Regular" panose="020B0703020204020201" charset="-122"/>
                <a:ea typeface="Microsoft YaHei Regular" panose="020B0703020204020201" charset="-122"/>
                <a:sym typeface="+mn-ea"/>
              </a:rPr>
              <a:t>被分配到同一个</a:t>
            </a:r>
            <a:r>
              <a:rPr lang="en-US" altLang="zh-CN">
                <a:latin typeface="Microsoft YaHei Regular" panose="020B0703020204020201" charset="-122"/>
                <a:ea typeface="Microsoft YaHei Regular" panose="020B0703020204020201" charset="-122"/>
                <a:sym typeface="+mn-ea"/>
              </a:rPr>
              <a:t>CPU</a:t>
            </a:r>
            <a:r>
              <a:rPr lang="zh-CN" altLang="en-US">
                <a:latin typeface="Microsoft YaHei Regular" panose="020B0703020204020201" charset="-122"/>
                <a:ea typeface="Microsoft YaHei Regular" panose="020B0703020204020201" charset="-122"/>
                <a:sym typeface="+mn-ea"/>
              </a:rPr>
              <a:t>连接的</a:t>
            </a:r>
            <a:r>
              <a:rPr lang="en-US" altLang="zh-CN">
                <a:latin typeface="Microsoft YaHei Regular" panose="020B0703020204020201" charset="-122"/>
                <a:ea typeface="Microsoft YaHei Regular" panose="020B0703020204020201" charset="-122"/>
                <a:sym typeface="+mn-ea"/>
              </a:rPr>
              <a:t>GPU</a:t>
            </a:r>
            <a:r>
              <a:rPr lang="zh-CN" altLang="en-US">
                <a:latin typeface="Microsoft YaHei Regular" panose="020B0703020204020201" charset="-122"/>
                <a:ea typeface="Microsoft YaHei Regular" panose="020B0703020204020201" charset="-122"/>
                <a:sym typeface="+mn-ea"/>
              </a:rPr>
              <a:t>下的话，这个值就是</a:t>
            </a:r>
            <a:r>
              <a:rPr lang="en-US" altLang="zh-CN">
                <a:latin typeface="Microsoft YaHei Regular" panose="020B0703020204020201" charset="-122"/>
                <a:ea typeface="Microsoft YaHei Regular" panose="020B0703020204020201" charset="-122"/>
                <a:sym typeface="+mn-ea"/>
              </a:rPr>
              <a:t>CPU</a:t>
            </a:r>
            <a:r>
              <a:rPr lang="zh-CN" altLang="en-US">
                <a:latin typeface="Microsoft YaHei Regular" panose="020B0703020204020201" charset="-122"/>
                <a:ea typeface="Microsoft YaHei Regular" panose="020B0703020204020201" charset="-122"/>
                <a:sym typeface="+mn-ea"/>
              </a:rPr>
              <a:t>下的</a:t>
            </a:r>
            <a:r>
              <a:rPr lang="en-US" altLang="zh-CN">
                <a:latin typeface="Microsoft YaHei Regular" panose="020B0703020204020201" charset="-122"/>
                <a:ea typeface="Microsoft YaHei Regular" panose="020B0703020204020201" charset="-122"/>
                <a:sym typeface="+mn-ea"/>
              </a:rPr>
              <a:t>GPU</a:t>
            </a:r>
            <a:r>
              <a:rPr lang="zh-CN" altLang="en-US">
                <a:latin typeface="Microsoft YaHei Regular" panose="020B0703020204020201" charset="-122"/>
                <a:ea typeface="Microsoft YaHei Regular" panose="020B0703020204020201" charset="-122"/>
                <a:sym typeface="+mn-ea"/>
              </a:rPr>
              <a:t>个数。也就是说</a:t>
            </a:r>
            <a:r>
              <a:rPr lang="en-US" altLang="zh-CN">
                <a:latin typeface="Microsoft YaHei Regular" panose="020B0703020204020201" charset="-122"/>
                <a:ea typeface="Microsoft YaHei Regular" panose="020B0703020204020201" charset="-122"/>
                <a:sym typeface="+mn-ea"/>
              </a:rPr>
              <a:t>CPU</a:t>
            </a:r>
            <a:r>
              <a:rPr lang="zh-CN" altLang="en-US">
                <a:latin typeface="Microsoft YaHei Regular" panose="020B0703020204020201" charset="-122"/>
                <a:ea typeface="Microsoft YaHei Regular" panose="020B0703020204020201" charset="-122"/>
                <a:sym typeface="+mn-ea"/>
              </a:rPr>
              <a:t>如果连的</a:t>
            </a:r>
            <a:r>
              <a:rPr lang="en-US" altLang="zh-CN">
                <a:latin typeface="Microsoft YaHei Regular" panose="020B0703020204020201" charset="-122"/>
                <a:ea typeface="Microsoft YaHei Regular" panose="020B0703020204020201" charset="-122"/>
                <a:sym typeface="+mn-ea"/>
              </a:rPr>
              <a:t>GPU</a:t>
            </a:r>
            <a:r>
              <a:rPr lang="zh-CN" altLang="en-US">
                <a:latin typeface="Microsoft YaHei Regular" panose="020B0703020204020201" charset="-122"/>
                <a:ea typeface="Microsoft YaHei Regular" panose="020B0703020204020201" charset="-122"/>
                <a:sym typeface="+mn-ea"/>
              </a:rPr>
              <a:t>数量越多，那么产生通信争用的频率可能就会越大，所以这个冲突值也会变大。然后分母</a:t>
            </a:r>
            <a:r>
              <a:rPr lang="en-US" altLang="zh-CN">
                <a:latin typeface="Microsoft YaHei Regular" panose="020B0703020204020201" charset="-122"/>
                <a:ea typeface="Microsoft YaHei Regular" panose="020B0703020204020201" charset="-122"/>
                <a:sym typeface="+mn-ea"/>
              </a:rPr>
              <a:t>i-j</a:t>
            </a:r>
            <a:r>
              <a:rPr lang="zh-CN" altLang="en-US">
                <a:latin typeface="Microsoft YaHei Regular" panose="020B0703020204020201" charset="-122"/>
                <a:ea typeface="Microsoft YaHei Regular" panose="020B0703020204020201" charset="-122"/>
                <a:sym typeface="+mn-ea"/>
              </a:rPr>
              <a:t>的绝对值就是如果两个</a:t>
            </a:r>
            <a:r>
              <a:rPr lang="en-US" altLang="zh-CN">
                <a:latin typeface="Microsoft YaHei Regular" panose="020B0703020204020201" charset="-122"/>
                <a:ea typeface="Microsoft YaHei Regular" panose="020B0703020204020201" charset="-122"/>
                <a:sym typeface="+mn-ea"/>
              </a:rPr>
              <a:t>stage</a:t>
            </a:r>
            <a:r>
              <a:rPr lang="zh-CN" altLang="en-US">
                <a:latin typeface="Microsoft YaHei Regular" panose="020B0703020204020201" charset="-122"/>
                <a:ea typeface="Microsoft YaHei Regular" panose="020B0703020204020201" charset="-122"/>
                <a:sym typeface="+mn-ea"/>
              </a:rPr>
              <a:t>他靠的越近，那么预加载时间段重合的可能性也会更高，所以冲突值也会更大。然后</a:t>
            </a:r>
            <a:r>
              <a:rPr lang="en-US" altLang="zh-CN">
                <a:latin typeface="Microsoft YaHei Regular" panose="020B0703020204020201" charset="-122"/>
                <a:ea typeface="Microsoft YaHei Regular" panose="020B0703020204020201" charset="-122"/>
                <a:sym typeface="+mn-ea"/>
              </a:rPr>
              <a:t>mobius</a:t>
            </a:r>
            <a:r>
              <a:rPr lang="zh-CN" altLang="en-US">
                <a:latin typeface="Microsoft YaHei Regular" panose="020B0703020204020201" charset="-122"/>
                <a:ea typeface="Microsoft YaHei Regular" panose="020B0703020204020201" charset="-122"/>
                <a:sym typeface="+mn-ea"/>
              </a:rPr>
              <a:t>通过穷举所有的分配方案，选取总冲突值最小的分配方案作为最优的</a:t>
            </a:r>
            <a:r>
              <a:rPr lang="zh-CN" altLang="en-US">
                <a:latin typeface="Microsoft YaHei Regular" panose="020B0703020204020201" charset="-122"/>
                <a:ea typeface="Microsoft YaHei Regular" panose="020B0703020204020201" charset="-122"/>
                <a:sym typeface="+mn-ea"/>
              </a:rPr>
              <a:t>分配方案。</a:t>
            </a:r>
            <a:endParaRPr lang="zh-CN" altLang="en-US">
              <a:latin typeface="Microsoft YaHei Regular" panose="020B0703020204020201" charset="-122"/>
              <a:ea typeface="Microsoft YaHei Regular" panose="020B0703020204020201" charset="-122"/>
              <a:sym typeface="+mn-ea"/>
            </a:endParaRPr>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最后是实验结果。文章在</a:t>
            </a:r>
            <a:r>
              <a:rPr kumimoji="1" lang="en-US" altLang="zh-CN" dirty="0"/>
              <a:t>4</a:t>
            </a:r>
            <a:r>
              <a:rPr kumimoji="1" lang="zh-CN" altLang="en-US" dirty="0"/>
              <a:t>种不同规模的模型和</a:t>
            </a:r>
            <a:r>
              <a:rPr kumimoji="1" lang="en-US" altLang="zh-CN" dirty="0"/>
              <a:t>3</a:t>
            </a:r>
            <a:r>
              <a:rPr kumimoji="1" lang="zh-CN" altLang="en-US" dirty="0"/>
              <a:t>种</a:t>
            </a:r>
            <a:r>
              <a:rPr kumimoji="1" lang="en-US" altLang="zh-CN" dirty="0"/>
              <a:t>GPU</a:t>
            </a:r>
            <a:r>
              <a:rPr kumimoji="1" lang="zh-CN" altLang="en-US" dirty="0"/>
              <a:t>拓扑结构下与其他的训练系统进行了比较，可以看到随着模型规模的增大，一些训练系统发生了爆显存的问题，但是</a:t>
            </a:r>
            <a:r>
              <a:rPr kumimoji="1" lang="en-US" altLang="zh-CN" dirty="0"/>
              <a:t>mobius</a:t>
            </a:r>
            <a:r>
              <a:rPr kumimoji="1" lang="zh-CN" altLang="en-US" dirty="0"/>
              <a:t>不会，而且相较于同样使用了异构内存的</a:t>
            </a:r>
            <a:r>
              <a:rPr kumimoji="1" lang="en-US" altLang="zh-CN" dirty="0"/>
              <a:t>deepspeed</a:t>
            </a:r>
            <a:r>
              <a:rPr kumimoji="1" lang="zh-CN" altLang="en-US" dirty="0"/>
              <a:t>来说训练时间大幅缩短。此外</a:t>
            </a:r>
            <a:r>
              <a:rPr kumimoji="1" lang="en-US" altLang="zh-CN" dirty="0"/>
              <a:t>mobius</a:t>
            </a:r>
            <a:r>
              <a:rPr kumimoji="1" lang="zh-CN" altLang="en-US" dirty="0"/>
              <a:t>也大大降低了训练过程中的通信流量，并且</a:t>
            </a:r>
            <a:r>
              <a:rPr kumimoji="1" lang="en-US" altLang="zh-CN" dirty="0"/>
              <a:t>GPU</a:t>
            </a:r>
            <a:r>
              <a:rPr kumimoji="1" lang="zh-CN" altLang="en-US" dirty="0"/>
              <a:t>间的通信带宽也得到了很明显的改善，可以说是</a:t>
            </a:r>
            <a:r>
              <a:rPr kumimoji="1" lang="zh-CN" altLang="en-US" dirty="0"/>
              <a:t>遥遥领先。</a:t>
            </a:r>
            <a:endParaRPr kumimoji="1" lang="zh-CN" altLang="en-US" dirty="0"/>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sym typeface="+mn-ea"/>
              </a:rPr>
              <a:t>此外</a:t>
            </a:r>
            <a:r>
              <a:rPr kumimoji="1" lang="en-US" altLang="zh-CN" dirty="0">
                <a:sym typeface="+mn-ea"/>
              </a:rPr>
              <a:t>mobius</a:t>
            </a:r>
            <a:r>
              <a:rPr kumimoji="1" lang="zh-CN" altLang="en-US" dirty="0">
                <a:sym typeface="+mn-ea"/>
              </a:rPr>
              <a:t>也大大降低了训练过程中的通信流量，并且</a:t>
            </a:r>
            <a:r>
              <a:rPr kumimoji="1" lang="en-US" altLang="zh-CN" dirty="0">
                <a:sym typeface="+mn-ea"/>
              </a:rPr>
              <a:t>GPU</a:t>
            </a:r>
            <a:r>
              <a:rPr kumimoji="1" lang="zh-CN" altLang="en-US" dirty="0">
                <a:sym typeface="+mn-ea"/>
              </a:rPr>
              <a:t>间的通信带宽也得到了很明显的改善</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charset="0"/>
              </a:defRPr>
            </a:lvl1pPr>
            <a:lvl2pPr marL="742950" indent="-285750">
              <a:spcBef>
                <a:spcPct val="30000"/>
              </a:spcBef>
              <a:defRPr sz="1200">
                <a:solidFill>
                  <a:schemeClr val="tx1"/>
                </a:solidFill>
                <a:latin typeface="Calibri" panose="020F0502020204030204" charset="0"/>
              </a:defRPr>
            </a:lvl2pPr>
            <a:lvl3pPr marL="1143000" indent="-228600">
              <a:spcBef>
                <a:spcPct val="30000"/>
              </a:spcBef>
              <a:defRPr sz="1200">
                <a:solidFill>
                  <a:schemeClr val="tx1"/>
                </a:solidFill>
                <a:latin typeface="Calibri" panose="020F0502020204030204" charset="0"/>
              </a:defRPr>
            </a:lvl3pPr>
            <a:lvl4pPr marL="1600200" indent="-228600">
              <a:spcBef>
                <a:spcPct val="30000"/>
              </a:spcBef>
              <a:defRPr sz="1200">
                <a:solidFill>
                  <a:schemeClr val="tx1"/>
                </a:solidFill>
                <a:latin typeface="Calibri" panose="020F0502020204030204" charset="0"/>
              </a:defRPr>
            </a:lvl4pPr>
            <a:lvl5pPr marL="2057400" indent="-228600">
              <a:spcBef>
                <a:spcPct val="30000"/>
              </a:spcBef>
              <a:defRPr sz="1200">
                <a:solidFill>
                  <a:schemeClr val="tx1"/>
                </a:solidFill>
                <a:latin typeface="Calibri" panose="020F0502020204030204" charset="0"/>
              </a:defRPr>
            </a:lvl5pPr>
            <a:lvl6pPr marL="2514600" indent="-228600" eaLnBrk="0" fontAlgn="base" hangingPunct="0">
              <a:spcBef>
                <a:spcPct val="30000"/>
              </a:spcBef>
              <a:spcAft>
                <a:spcPct val="0"/>
              </a:spcAft>
              <a:defRPr sz="1200">
                <a:solidFill>
                  <a:schemeClr val="tx1"/>
                </a:solidFill>
                <a:latin typeface="Calibri" panose="020F0502020204030204" charset="0"/>
              </a:defRPr>
            </a:lvl6pPr>
            <a:lvl7pPr marL="2971800" indent="-228600" eaLnBrk="0" fontAlgn="base" hangingPunct="0">
              <a:spcBef>
                <a:spcPct val="30000"/>
              </a:spcBef>
              <a:spcAft>
                <a:spcPct val="0"/>
              </a:spcAft>
              <a:defRPr sz="1200">
                <a:solidFill>
                  <a:schemeClr val="tx1"/>
                </a:solidFill>
                <a:latin typeface="Calibri" panose="020F0502020204030204" charset="0"/>
              </a:defRPr>
            </a:lvl7pPr>
            <a:lvl8pPr marL="3429000" indent="-228600" eaLnBrk="0" fontAlgn="base" hangingPunct="0">
              <a:spcBef>
                <a:spcPct val="30000"/>
              </a:spcBef>
              <a:spcAft>
                <a:spcPct val="0"/>
              </a:spcAft>
              <a:defRPr sz="1200">
                <a:solidFill>
                  <a:schemeClr val="tx1"/>
                </a:solidFill>
                <a:latin typeface="Calibri" panose="020F0502020204030204" charset="0"/>
              </a:defRPr>
            </a:lvl8pPr>
            <a:lvl9pPr marL="3886200" indent="-228600" eaLnBrk="0" fontAlgn="base" hangingPunct="0">
              <a:spcBef>
                <a:spcPct val="30000"/>
              </a:spcBef>
              <a:spcAft>
                <a:spcPct val="0"/>
              </a:spcAft>
              <a:defRPr sz="1200">
                <a:solidFill>
                  <a:schemeClr val="tx1"/>
                </a:solidFill>
                <a:latin typeface="Calibri" panose="020F050202020403020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4715B39-6C3A-4014-A1C1-3182878D1F65}" type="slidenum">
              <a:rPr kumimoji="0" lang="zh-CN" altLang="en-US" sz="1200" b="0" i="0" u="none" strike="noStrike" kern="1200" cap="none" spc="0" normalizeH="0" baseline="0" noProof="0" smtClean="0">
                <a:ln>
                  <a:noFill/>
                </a:ln>
                <a:solidFill>
                  <a:prstClr val="black"/>
                </a:solidFill>
                <a:effectLst/>
                <a:uLnTx/>
                <a:uFillTx/>
                <a:latin typeface="Arial" panose="020B060402020209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随着模型规模的增大，大模型如果要从头开始训练的话成本也越来越高，所以现在一般是利用预训练的大模型，针对不同的下游任务进行微调，这使得用</a:t>
            </a:r>
            <a:r>
              <a:rPr kumimoji="1" lang="zh-CN" altLang="en-US" dirty="0"/>
              <a:t>预算有限的商用</a:t>
            </a:r>
            <a:r>
              <a:rPr kumimoji="1" lang="en-US" altLang="zh-CN" dirty="0"/>
              <a:t>GPU</a:t>
            </a:r>
            <a:r>
              <a:rPr kumimoji="1" lang="zh-CN" altLang="en-US" dirty="0"/>
              <a:t>服务器训练大模型成为可能，这也给本文的研究</a:t>
            </a:r>
            <a:r>
              <a:rPr kumimoji="1" lang="zh-CN" altLang="en-US" dirty="0"/>
              <a:t>提供了基础。</a:t>
            </a:r>
            <a:endParaRPr kumimoji="1" lang="zh-CN" altLang="en-US" dirty="0"/>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然后就来看看商用</a:t>
            </a:r>
            <a:r>
              <a:rPr kumimoji="1" lang="en-US" altLang="zh-CN" dirty="0"/>
              <a:t>GPU</a:t>
            </a:r>
            <a:r>
              <a:rPr kumimoji="1" lang="zh-CN" altLang="en-US" dirty="0"/>
              <a:t>服务器的一些特点。首先对于单卡而言的话，商用</a:t>
            </a:r>
            <a:r>
              <a:rPr kumimoji="1" lang="en-US" altLang="zh-CN" dirty="0"/>
              <a:t>GPU</a:t>
            </a:r>
            <a:r>
              <a:rPr kumimoji="1" lang="zh-CN" altLang="en-US" dirty="0"/>
              <a:t>价格比较的低廉，而且算力强劲。但是如果进行多卡计算，数据需要通过</a:t>
            </a:r>
            <a:r>
              <a:rPr kumimoji="1" lang="en-US" altLang="zh-CN" dirty="0"/>
              <a:t>PCIE-CPU-DRAM</a:t>
            </a:r>
            <a:r>
              <a:rPr kumimoji="1" lang="zh-CN" altLang="en-US" dirty="0"/>
              <a:t>，然后再被另外的</a:t>
            </a:r>
            <a:r>
              <a:rPr kumimoji="1" lang="en-US" altLang="zh-CN" dirty="0"/>
              <a:t>GPU</a:t>
            </a:r>
            <a:r>
              <a:rPr kumimoji="1" lang="zh-CN" altLang="en-US" dirty="0"/>
              <a:t>读取，才能完成一次</a:t>
            </a:r>
            <a:r>
              <a:rPr kumimoji="1" lang="en-US" altLang="zh-CN" dirty="0"/>
              <a:t>GPU</a:t>
            </a:r>
            <a:r>
              <a:rPr kumimoji="1" lang="zh-CN" altLang="en-US" dirty="0"/>
              <a:t>间的通信。因此通信带宽非常有限。如果两个</a:t>
            </a:r>
            <a:r>
              <a:rPr kumimoji="1" lang="en-US" altLang="zh-CN" dirty="0"/>
              <a:t>GPU</a:t>
            </a:r>
            <a:r>
              <a:rPr kumimoji="1" lang="zh-CN" altLang="en-US" dirty="0"/>
              <a:t>同时进行</a:t>
            </a:r>
            <a:r>
              <a:rPr kumimoji="1" lang="en-US" altLang="zh-CN" dirty="0"/>
              <a:t>DRAM</a:t>
            </a:r>
            <a:r>
              <a:rPr kumimoji="1" lang="zh-CN" altLang="en-US" dirty="0"/>
              <a:t>的访问的话，容易在</a:t>
            </a:r>
            <a:r>
              <a:rPr kumimoji="1" lang="en-US" altLang="zh-CN" dirty="0"/>
              <a:t>CPU</a:t>
            </a:r>
            <a:r>
              <a:rPr kumimoji="1" lang="zh-CN" altLang="en-US" dirty="0"/>
              <a:t>的</a:t>
            </a:r>
            <a:r>
              <a:rPr kumimoji="1" lang="zh-CN" altLang="en-US" dirty="0"/>
              <a:t>根复合体这里产生通信争用，会大大降低本就十分有限的通信带宽。不能像数据中心</a:t>
            </a:r>
            <a:r>
              <a:rPr kumimoji="1" lang="en-US" altLang="zh-CN" dirty="0"/>
              <a:t>GPU</a:t>
            </a:r>
            <a:r>
              <a:rPr kumimoji="1" lang="zh-CN" altLang="en-US" dirty="0"/>
              <a:t>服务那样实现两两直接</a:t>
            </a:r>
            <a:r>
              <a:rPr kumimoji="1" lang="zh-CN" altLang="en-US" dirty="0"/>
              <a:t>连接。</a:t>
            </a:r>
            <a:endParaRPr kumimoji="1" lang="zh-CN" altLang="en-US" dirty="0"/>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而且，目前比较流行的微调训练系统对商用</a:t>
            </a:r>
            <a:r>
              <a:rPr kumimoji="1" lang="en-US" altLang="zh-CN" dirty="0"/>
              <a:t>GPU</a:t>
            </a:r>
            <a:r>
              <a:rPr kumimoji="1" lang="zh-CN" altLang="en-US" dirty="0"/>
              <a:t>服务器来说不够友好。以</a:t>
            </a:r>
            <a:r>
              <a:rPr kumimoji="1" lang="en-US" altLang="zh-CN" dirty="0"/>
              <a:t>DeepSpeed</a:t>
            </a:r>
            <a:r>
              <a:rPr kumimoji="1" lang="zh-CN" altLang="en-US" dirty="0"/>
              <a:t>为例，从左边</a:t>
            </a:r>
            <a:r>
              <a:rPr kumimoji="1" lang="zh-CN" altLang="en-US" dirty="0"/>
              <a:t>这个图中可以看出来</a:t>
            </a:r>
            <a:r>
              <a:rPr kumimoji="1" lang="zh-CN" altLang="en-US" dirty="0"/>
              <a:t>在训练过程中产生的通信流量可以达到原始模型大小的</a:t>
            </a:r>
            <a:r>
              <a:rPr kumimoji="1" lang="en-US" altLang="zh-CN" dirty="0"/>
              <a:t>7.3</a:t>
            </a:r>
            <a:r>
              <a:rPr kumimoji="1" lang="zh-CN" altLang="en-US" dirty="0"/>
              <a:t>倍，而且根据右边这个通信带宽的</a:t>
            </a:r>
            <a:r>
              <a:rPr kumimoji="1" lang="en-US" altLang="zh-CN" dirty="0"/>
              <a:t>CDF</a:t>
            </a:r>
            <a:r>
              <a:rPr kumimoji="1" lang="zh-CN" altLang="en-US" dirty="0"/>
              <a:t>图可以</a:t>
            </a:r>
            <a:r>
              <a:rPr kumimoji="1" lang="zh-CN" altLang="en-US" dirty="0"/>
              <a:t>看出，有</a:t>
            </a:r>
            <a:r>
              <a:rPr kumimoji="1" lang="en-US" altLang="zh-CN" dirty="0"/>
              <a:t>50%</a:t>
            </a:r>
            <a:r>
              <a:rPr kumimoji="1" lang="zh-CN" altLang="en-US" dirty="0"/>
              <a:t>以上的时间</a:t>
            </a:r>
            <a:r>
              <a:rPr kumimoji="1" lang="en-US" altLang="zh-CN" dirty="0"/>
              <a:t>GPU</a:t>
            </a:r>
            <a:r>
              <a:rPr kumimoji="1" lang="zh-CN" altLang="en-US" dirty="0"/>
              <a:t>间的通信带宽都处于一个比较低的位置，说明</a:t>
            </a:r>
            <a:r>
              <a:rPr kumimoji="1" lang="en-US" altLang="zh-CN" dirty="0"/>
              <a:t>GPU</a:t>
            </a:r>
            <a:r>
              <a:rPr kumimoji="1" lang="zh-CN" altLang="en-US" dirty="0"/>
              <a:t>间发生了比较严重</a:t>
            </a:r>
            <a:r>
              <a:rPr kumimoji="1" lang="zh-CN" altLang="en-US" dirty="0"/>
              <a:t>的通信争用，带宽根本</a:t>
            </a:r>
            <a:r>
              <a:rPr kumimoji="1" lang="zh-CN" altLang="en-US" dirty="0"/>
              <a:t>跑不满。所以</a:t>
            </a:r>
            <a:r>
              <a:rPr kumimoji="1" lang="zh-CN" altLang="en-US" dirty="0"/>
              <a:t>本文。。</a:t>
            </a:r>
            <a:endParaRPr kumimoji="1" lang="zh-CN" altLang="en-US" dirty="0"/>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a:t>
            </a:r>
            <a:r>
              <a:rPr kumimoji="1" lang="en-US" altLang="zh-CN" dirty="0"/>
              <a:t>mobius</a:t>
            </a:r>
            <a:r>
              <a:rPr kumimoji="1" lang="zh-CN" altLang="en-US" dirty="0"/>
              <a:t>系统的设计是</a:t>
            </a:r>
            <a:r>
              <a:rPr kumimoji="1" lang="zh-CN" altLang="en-US" dirty="0"/>
              <a:t>基于微批次流水线并行训练系统。先将大模型</a:t>
            </a:r>
            <a:r>
              <a:rPr lang="zh-CN" altLang="en-US" dirty="0">
                <a:latin typeface="微软雅黑" panose="020B0703020204020201" charset="-122"/>
                <a:ea typeface="微软雅黑" panose="020B0703020204020201" charset="-122"/>
                <a:sym typeface="+mn-ea"/>
              </a:rPr>
              <a:t>层间按照策略切分为多个不同</a:t>
            </a:r>
            <a:r>
              <a:rPr lang="en-US" altLang="zh-CN" dirty="0">
                <a:latin typeface="微软雅黑" panose="020B0703020204020201" charset="-122"/>
                <a:ea typeface="微软雅黑" panose="020B0703020204020201" charset="-122"/>
                <a:sym typeface="+mn-ea"/>
              </a:rPr>
              <a:t>stage</a:t>
            </a:r>
            <a:r>
              <a:rPr lang="zh-CN" altLang="en-US" dirty="0">
                <a:latin typeface="微软雅黑" panose="020B0703020204020201" charset="-122"/>
                <a:ea typeface="微软雅黑" panose="020B0703020204020201" charset="-122"/>
                <a:sym typeface="+mn-ea"/>
              </a:rPr>
              <a:t>，然后。。，然后</a:t>
            </a:r>
            <a:r>
              <a:rPr lang="zh-CN" altLang="en-US" dirty="0">
                <a:latin typeface="微软雅黑" panose="020B0703020204020201" charset="-122"/>
                <a:ea typeface="微软雅黑" panose="020B0703020204020201" charset="-122"/>
                <a:sym typeface="+mn-ea"/>
              </a:rPr>
              <a:t>设计。。</a:t>
            </a:r>
            <a:endParaRPr lang="zh-CN" altLang="en-US" dirty="0">
              <a:latin typeface="微软雅黑" panose="020B0703020204020201" charset="-122"/>
              <a:ea typeface="微软雅黑" panose="020B0703020204020201" charset="-122"/>
              <a:sym typeface="+mn-ea"/>
            </a:endParaRPr>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文章首先跟经典的微批次并行流水线</a:t>
            </a:r>
            <a:r>
              <a:rPr kumimoji="1" lang="en-US" altLang="zh-CN" dirty="0"/>
              <a:t>GPipe</a:t>
            </a:r>
            <a:r>
              <a:rPr kumimoji="1" lang="zh-CN" altLang="en-US" dirty="0"/>
              <a:t>进行了一个</a:t>
            </a:r>
            <a:r>
              <a:rPr kumimoji="1" lang="zh-CN" altLang="en-US" dirty="0"/>
              <a:t>对比。</a:t>
            </a:r>
            <a:endParaRPr kumimoji="1" lang="zh-CN" altLang="en-US" dirty="0"/>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Mobius</a:t>
            </a:r>
            <a:r>
              <a:rPr kumimoji="1" lang="zh-CN" altLang="en-US" dirty="0"/>
              <a:t>进行了一些改进。他可以划分多个</a:t>
            </a:r>
            <a:r>
              <a:rPr kumimoji="1" lang="en-US" altLang="zh-CN" dirty="0"/>
              <a:t>stage</a:t>
            </a:r>
            <a:r>
              <a:rPr kumimoji="1" lang="zh-CN" altLang="en-US" dirty="0"/>
              <a:t>，而且在计算过程</a:t>
            </a:r>
            <a:r>
              <a:rPr kumimoji="1" lang="zh-CN" altLang="en-US" dirty="0"/>
              <a:t>中。。</a:t>
            </a:r>
            <a:endParaRPr kumimoji="1" lang="zh-CN" altLang="en-US" dirty="0"/>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下面文章建立了一个</a:t>
            </a:r>
            <a:r>
              <a:rPr lang="zh-CN" altLang="en-US">
                <a:latin typeface="Microsoft YaHei Regular" panose="020B0703020204020201" charset="-122"/>
                <a:ea typeface="Microsoft YaHei Regular" panose="020B0703020204020201" charset="-122"/>
                <a:sym typeface="+mn-ea"/>
              </a:rPr>
              <a:t>混合整数规划模型去确定我们应该如何去划分这个</a:t>
            </a:r>
            <a:r>
              <a:rPr lang="en-US" altLang="zh-CN">
                <a:latin typeface="Microsoft YaHei Regular" panose="020B0703020204020201" charset="-122"/>
                <a:ea typeface="Microsoft YaHei Regular" panose="020B0703020204020201" charset="-122"/>
                <a:sym typeface="+mn-ea"/>
              </a:rPr>
              <a:t>stage</a:t>
            </a:r>
            <a:r>
              <a:rPr lang="zh-CN" altLang="en-US">
                <a:latin typeface="Microsoft YaHei Regular" panose="020B0703020204020201" charset="-122"/>
                <a:ea typeface="Microsoft YaHei Regular" panose="020B0703020204020201" charset="-122"/>
                <a:sym typeface="+mn-ea"/>
              </a:rPr>
              <a:t>，才能让流水线的总运行时间最短。目标函数是让流水线的总运行时间最短，需要满足下面这两个</a:t>
            </a:r>
            <a:r>
              <a:rPr lang="zh-CN" altLang="en-US">
                <a:latin typeface="Microsoft YaHei Regular" panose="020B0703020204020201" charset="-122"/>
                <a:ea typeface="Microsoft YaHei Regular" panose="020B0703020204020201" charset="-122"/>
                <a:sym typeface="+mn-ea"/>
              </a:rPr>
              <a:t>约束。</a:t>
            </a:r>
            <a:endParaRPr lang="zh-CN" altLang="en-US">
              <a:latin typeface="Microsoft YaHei Regular" panose="020B0703020204020201" charset="-122"/>
              <a:ea typeface="Microsoft YaHei Regular" panose="020B0703020204020201" charset="-122"/>
              <a:sym typeface="+mn-ea"/>
            </a:endParaRPr>
          </a:p>
        </p:txBody>
      </p:sp>
      <p:sp>
        <p:nvSpPr>
          <p:cNvPr id="4" name="灯片编号占位符 3"/>
          <p:cNvSpPr>
            <a:spLocks noGrp="1"/>
          </p:cNvSpPr>
          <p:nvPr>
            <p:ph type="sldNum" sz="quarter" idx="5"/>
          </p:nvPr>
        </p:nvSpPr>
        <p:spPr/>
        <p:txBody>
          <a:bodyPr/>
          <a:lstStyle/>
          <a:p>
            <a:fld id="{0F4F3485-8086-0942-9B7A-C14584AF40A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29177"/>
            <a:ext cx="10515600" cy="4336289"/>
          </a:xfrm>
        </p:spPr>
        <p:txBody>
          <a:bodyPr>
            <a:normAutofit/>
          </a:bodyPr>
          <a:lstStyle>
            <a:lvl1pPr marL="349250" indent="-349250">
              <a:buFont typeface="Wingdings" panose="05000000000000000000" pitchFamily="2" charset="2"/>
              <a:buChar char="l"/>
              <a:defRPr sz="2400"/>
            </a:lvl1pPr>
            <a:lvl2pPr marL="685800" indent="-228600">
              <a:buFont typeface="Wingdings" panose="05000000000000000000" pitchFamily="2" charset="2"/>
              <a:buChar char="l"/>
              <a:defRPr sz="2000"/>
            </a:lvl2pPr>
            <a:lvl3pPr marL="1143000" indent="-228600">
              <a:buFont typeface="Wingdings" panose="05000000000000000000" pitchFamily="2" charset="2"/>
              <a:buChar char="l"/>
              <a:defRPr sz="1800"/>
            </a:lvl3pPr>
            <a:lvl4pPr marL="1600200" indent="-228600">
              <a:buFont typeface="Wingdings" panose="05000000000000000000" pitchFamily="2" charset="2"/>
              <a:buChar char="l"/>
              <a:defRPr sz="1600"/>
            </a:lvl4pPr>
            <a:lvl5pPr marL="2057400" indent="-228600">
              <a:buFont typeface="Wingdings" panose="05000000000000000000" pitchFamily="2" charset="2"/>
              <a:buChar char="l"/>
              <a:defRPr sz="1600"/>
            </a:lvl5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
        <p:nvSpPr>
          <p:cNvPr id="7" name="标题 3"/>
          <p:cNvSpPr txBox="1"/>
          <p:nvPr userDrawn="1"/>
        </p:nvSpPr>
        <p:spPr>
          <a:xfrm>
            <a:off x="0" y="1"/>
            <a:ext cx="12192000" cy="771895"/>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a:spcBef>
                <a:spcPct val="0"/>
              </a:spcBef>
              <a:defRPr/>
            </a:pPr>
            <a:endParaRPr lang="zh-CN" altLang="en-US" sz="4800" b="1">
              <a:solidFill>
                <a:prstClr val="white"/>
              </a:solidFill>
              <a:latin typeface="微软雅黑" panose="020B0703020204020201" charset="-122"/>
              <a:ea typeface="微软雅黑" panose="020B0703020204020201" charset="-122"/>
            </a:endParaRPr>
          </a:p>
        </p:txBody>
      </p:sp>
      <p:pic>
        <p:nvPicPr>
          <p:cNvPr id="9" name="图片 2"/>
          <p:cNvPicPr>
            <a:picLocks noChangeAspect="1"/>
          </p:cNvPicPr>
          <p:nvPr userDrawn="1"/>
        </p:nvPicPr>
        <p:blipFill>
          <a:blip r:embed="rId2"/>
          <a:srcRect/>
          <a:stretch>
            <a:fillRect/>
          </a:stretch>
        </p:blipFill>
        <p:spPr bwMode="auto">
          <a:xfrm>
            <a:off x="11364684" y="58902"/>
            <a:ext cx="675504" cy="67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51812" y="103223"/>
            <a:ext cx="10515600" cy="565450"/>
          </a:xfrm>
        </p:spPr>
        <p:txBody>
          <a:bodyPr>
            <a:normAutofit/>
          </a:bodyPr>
          <a:lstStyle>
            <a:lvl1pPr marL="0" indent="0">
              <a:buFont typeface="Wingdings" panose="05000000000000000000" pitchFamily="2" charset="2"/>
              <a:buNone/>
              <a:defRPr sz="3600" b="1">
                <a:solidFill>
                  <a:schemeClr val="bg1"/>
                </a:solidFill>
                <a:latin typeface="黑体" panose="02010609060101010101" pitchFamily="49" charset="-122"/>
                <a:ea typeface="黑体" panose="02010609060101010101" pitchFamily="49" charset="-122"/>
              </a:defRPr>
            </a:lvl1pPr>
          </a:lstStyle>
          <a:p>
            <a:r>
              <a:rPr kumimoji="1" lang="zh-CN" altLang="en-US"/>
              <a:t>单击此处编辑母版标题样式</a:t>
            </a:r>
            <a:endParaRPr kumimoji="1" lang="zh-CN" altLang="en-US"/>
          </a:p>
        </p:txBody>
      </p:sp>
      <p:sp>
        <p:nvSpPr>
          <p:cNvPr id="12" name="内容占位符 11"/>
          <p:cNvSpPr>
            <a:spLocks noGrp="1"/>
          </p:cNvSpPr>
          <p:nvPr>
            <p:ph sz="quarter" idx="13"/>
          </p:nvPr>
        </p:nvSpPr>
        <p:spPr>
          <a:xfrm>
            <a:off x="838199" y="914400"/>
            <a:ext cx="10515600" cy="472273"/>
          </a:xfrm>
        </p:spPr>
        <p:txBody>
          <a:bodyPr/>
          <a:lstStyle>
            <a:lvl1pPr marL="457200" indent="-457200">
              <a:buFont typeface="Wingdings" panose="05000000000000000000" pitchFamily="2" charset="2"/>
              <a:buChar char="n"/>
              <a:defRPr/>
            </a:lvl1pPr>
            <a:lvl2pPr marL="457200" indent="0">
              <a:buNone/>
              <a:defRPr/>
            </a:lvl2pPr>
          </a:lstStyle>
          <a:p>
            <a:pPr lvl="0"/>
            <a:r>
              <a:rPr kumimoji="1" lang="zh-CN" altLang="en-US"/>
              <a:t>单击此处编辑母版文本样式</a:t>
            </a:r>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29177"/>
            <a:ext cx="4929554" cy="4336289"/>
          </a:xfrm>
        </p:spPr>
        <p:txBody>
          <a:bodyPr>
            <a:normAutofit/>
          </a:bodyPr>
          <a:lstStyle>
            <a:lvl1pPr marL="349250" indent="-349250">
              <a:buFont typeface="Wingdings" panose="05000000000000000000" pitchFamily="2" charset="2"/>
              <a:buChar char="l"/>
              <a:defRPr sz="2400"/>
            </a:lvl1pPr>
            <a:lvl2pPr marL="685800" indent="-228600">
              <a:buFont typeface="Wingdings" panose="05000000000000000000" pitchFamily="2" charset="2"/>
              <a:buChar char="l"/>
              <a:defRPr sz="2000"/>
            </a:lvl2pPr>
            <a:lvl3pPr marL="1143000" indent="-228600">
              <a:buFont typeface="Wingdings" panose="05000000000000000000" pitchFamily="2" charset="2"/>
              <a:buChar char="l"/>
              <a:defRPr sz="1800"/>
            </a:lvl3pPr>
            <a:lvl4pPr marL="1600200" indent="-228600">
              <a:buFont typeface="Wingdings" panose="05000000000000000000" pitchFamily="2" charset="2"/>
              <a:buChar char="l"/>
              <a:defRPr sz="1600"/>
            </a:lvl4pPr>
            <a:lvl5pPr marL="2057400" indent="-228600">
              <a:buFont typeface="Wingdings" panose="05000000000000000000" pitchFamily="2" charset="2"/>
              <a:buChar char="l"/>
              <a:defRPr sz="1600"/>
            </a:lvl5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
        <p:nvSpPr>
          <p:cNvPr id="7" name="标题 3"/>
          <p:cNvSpPr txBox="1"/>
          <p:nvPr userDrawn="1"/>
        </p:nvSpPr>
        <p:spPr>
          <a:xfrm>
            <a:off x="0" y="1"/>
            <a:ext cx="12192000" cy="771895"/>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a:spcBef>
                <a:spcPct val="0"/>
              </a:spcBef>
              <a:defRPr/>
            </a:pPr>
            <a:endParaRPr lang="zh-CN" altLang="en-US" sz="4800" b="1">
              <a:solidFill>
                <a:prstClr val="white"/>
              </a:solidFill>
              <a:latin typeface="微软雅黑" panose="020B0703020204020201" charset="-122"/>
              <a:ea typeface="微软雅黑" panose="020B0703020204020201" charset="-122"/>
            </a:endParaRPr>
          </a:p>
        </p:txBody>
      </p:sp>
      <p:pic>
        <p:nvPicPr>
          <p:cNvPr id="9" name="图片 2"/>
          <p:cNvPicPr>
            <a:picLocks noChangeAspect="1"/>
          </p:cNvPicPr>
          <p:nvPr userDrawn="1"/>
        </p:nvPicPr>
        <p:blipFill>
          <a:blip r:embed="rId2"/>
          <a:srcRect/>
          <a:stretch>
            <a:fillRect/>
          </a:stretch>
        </p:blipFill>
        <p:spPr bwMode="auto">
          <a:xfrm>
            <a:off x="11364684" y="58902"/>
            <a:ext cx="675504" cy="67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51812" y="103223"/>
            <a:ext cx="10515600" cy="565450"/>
          </a:xfrm>
        </p:spPr>
        <p:txBody>
          <a:bodyPr>
            <a:normAutofit/>
          </a:bodyPr>
          <a:lstStyle>
            <a:lvl1pPr marL="0" indent="0">
              <a:buFont typeface="Wingdings" panose="05000000000000000000" pitchFamily="2" charset="2"/>
              <a:buNone/>
              <a:defRPr sz="3600" b="1">
                <a:solidFill>
                  <a:schemeClr val="bg1"/>
                </a:solidFill>
                <a:latin typeface="黑体" panose="02010609060101010101" pitchFamily="49" charset="-122"/>
                <a:ea typeface="黑体" panose="02010609060101010101" pitchFamily="49" charset="-122"/>
              </a:defRPr>
            </a:lvl1pPr>
          </a:lstStyle>
          <a:p>
            <a:r>
              <a:rPr kumimoji="1" lang="zh-CN" altLang="en-US"/>
              <a:t>单击此处编辑母版标题样式</a:t>
            </a:r>
            <a:endParaRPr kumimoji="1" lang="zh-CN" altLang="en-US"/>
          </a:p>
        </p:txBody>
      </p:sp>
      <p:sp>
        <p:nvSpPr>
          <p:cNvPr id="12" name="内容占位符 11"/>
          <p:cNvSpPr>
            <a:spLocks noGrp="1"/>
          </p:cNvSpPr>
          <p:nvPr>
            <p:ph sz="quarter" idx="13"/>
          </p:nvPr>
        </p:nvSpPr>
        <p:spPr>
          <a:xfrm>
            <a:off x="838199" y="914400"/>
            <a:ext cx="10817889" cy="472273"/>
          </a:xfrm>
        </p:spPr>
        <p:txBody>
          <a:bodyPr/>
          <a:lstStyle>
            <a:lvl1pPr marL="457200" indent="-457200">
              <a:buFont typeface="Wingdings" panose="05000000000000000000" pitchFamily="2" charset="2"/>
              <a:buChar char="n"/>
              <a:defRPr/>
            </a:lvl1pPr>
            <a:lvl2pPr marL="457200" indent="0">
              <a:buNone/>
              <a:defRPr/>
            </a:lvl2pPr>
          </a:lstStyle>
          <a:p>
            <a:pPr lvl="0"/>
            <a:r>
              <a:rPr kumimoji="1" lang="zh-CN" altLang="en-US"/>
              <a:t>单击此处编辑母版文本样式</a:t>
            </a:r>
            <a:endParaRPr kumimoji="1" lang="zh-CN" altLang="en-US"/>
          </a:p>
        </p:txBody>
      </p:sp>
      <p:sp>
        <p:nvSpPr>
          <p:cNvPr id="10" name="图片占位符 2"/>
          <p:cNvSpPr>
            <a:spLocks noGrp="1"/>
          </p:cNvSpPr>
          <p:nvPr>
            <p:ph type="pic" idx="14"/>
          </p:nvPr>
        </p:nvSpPr>
        <p:spPr>
          <a:xfrm>
            <a:off x="6096000" y="1524760"/>
            <a:ext cx="5560088" cy="433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E9EE535E-6ADF-7C47-89FB-B44B47380D40}"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195584A-81E2-9243-B107-96B99D9EBB3C}"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E535E-6ADF-7C47-89FB-B44B47380D40}"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95584A-81E2-9243-B107-96B99D9EBB3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0" Type="http://schemas.openxmlformats.org/officeDocument/2006/relationships/notesSlide" Target="../notesSlides/notesSlide11.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txBox="1"/>
          <p:nvPr/>
        </p:nvSpPr>
        <p:spPr>
          <a:xfrm>
            <a:off x="0" y="1700214"/>
            <a:ext cx="12192000" cy="1944687"/>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a:spcBef>
                <a:spcPct val="0"/>
              </a:spcBef>
              <a:defRPr/>
            </a:pPr>
            <a:endParaRPr lang="zh-CN" altLang="en-US" sz="4800" b="1">
              <a:solidFill>
                <a:prstClr val="white"/>
              </a:solidFill>
              <a:latin typeface="微软雅黑" panose="020B0703020204020201" charset="-122"/>
              <a:ea typeface="微软雅黑" panose="020B0703020204020201" charset="-122"/>
            </a:endParaRPr>
          </a:p>
        </p:txBody>
      </p:sp>
      <p:sp>
        <p:nvSpPr>
          <p:cNvPr id="2050" name="Rectangle 2"/>
          <p:cNvSpPr>
            <a:spLocks noGrp="1" noChangeArrowheads="1"/>
          </p:cNvSpPr>
          <p:nvPr>
            <p:ph type="ctrTitle"/>
          </p:nvPr>
        </p:nvSpPr>
        <p:spPr>
          <a:xfrm>
            <a:off x="886414" y="1753320"/>
            <a:ext cx="10419169" cy="1521460"/>
          </a:xfrm>
        </p:spPr>
        <p:txBody>
          <a:bodyPr rtlCol="0">
            <a:noAutofit/>
          </a:bodyPr>
          <a:lstStyle/>
          <a:p>
            <a:pPr>
              <a:lnSpc>
                <a:spcPct val="130000"/>
              </a:lnSpc>
              <a:defRPr/>
            </a:pPr>
            <a:r>
              <a:rPr lang="en-US" altLang="zh-CN" sz="3200" b="1" dirty="0">
                <a:solidFill>
                  <a:schemeClr val="bg1"/>
                </a:solidFill>
                <a:latin typeface="Times New Roman" panose="02020503050405090304" pitchFamily="18" charset="0"/>
                <a:ea typeface="微软雅黑" panose="020B0703020204020201" charset="-122"/>
                <a:cs typeface="Times New Roman" panose="02020503050405090304" pitchFamily="18" charset="0"/>
              </a:rPr>
              <a:t>Mobius: Fine Tuning Large-Scale Models on</a:t>
            </a:r>
            <a:br>
              <a:rPr lang="en-US" altLang="zh-CN" sz="3200" b="1" dirty="0">
                <a:solidFill>
                  <a:schemeClr val="bg1"/>
                </a:solidFill>
                <a:latin typeface="Times New Roman" panose="02020503050405090304" pitchFamily="18" charset="0"/>
                <a:ea typeface="微软雅黑" panose="020B0703020204020201" charset="-122"/>
                <a:cs typeface="Times New Roman" panose="02020503050405090304" pitchFamily="18" charset="0"/>
              </a:rPr>
            </a:br>
            <a:r>
              <a:rPr lang="en-US" altLang="zh-CN" sz="3200" b="1" dirty="0">
                <a:solidFill>
                  <a:schemeClr val="bg1"/>
                </a:solidFill>
                <a:latin typeface="Times New Roman" panose="02020503050405090304" pitchFamily="18" charset="0"/>
                <a:ea typeface="微软雅黑" panose="020B0703020204020201" charset="-122"/>
                <a:cs typeface="Times New Roman" panose="02020503050405090304" pitchFamily="18" charset="0"/>
              </a:rPr>
              <a:t>Commodity GPU Servers</a:t>
            </a:r>
            <a:endParaRPr lang="en-US" altLang="zh-CN" sz="3200" b="1" dirty="0">
              <a:solidFill>
                <a:schemeClr val="bg1"/>
              </a:solidFill>
              <a:latin typeface="Times New Roman" panose="02020503050405090304" pitchFamily="18" charset="0"/>
              <a:ea typeface="微软雅黑" panose="020B0703020204020201" charset="-122"/>
              <a:cs typeface="Times New Roman" panose="02020503050405090304" pitchFamily="18" charset="0"/>
            </a:endParaRPr>
          </a:p>
        </p:txBody>
      </p:sp>
      <p:sp>
        <p:nvSpPr>
          <p:cNvPr id="6149" name="副标题 2"/>
          <p:cNvSpPr>
            <a:spLocks noGrp="1"/>
          </p:cNvSpPr>
          <p:nvPr>
            <p:ph type="subTitle" idx="1"/>
          </p:nvPr>
        </p:nvSpPr>
        <p:spPr>
          <a:xfrm>
            <a:off x="2895600" y="4140200"/>
            <a:ext cx="6400800" cy="1752600"/>
          </a:xfrm>
        </p:spPr>
        <p:txBody>
          <a:bodyPr/>
          <a:lstStyle/>
          <a:p>
            <a:pPr algn="ctr">
              <a:lnSpc>
                <a:spcPct val="100000"/>
              </a:lnSpc>
              <a:spcBef>
                <a:spcPts val="1000"/>
              </a:spcBef>
              <a:spcAft>
                <a:spcPts val="1000"/>
              </a:spcAft>
            </a:pPr>
            <a:r>
              <a:rPr lang="en-US" altLang="zh-CN" b="1" dirty="0">
                <a:latin typeface="微软雅黑" panose="020B0703020204020201" charset="-122"/>
                <a:ea typeface="微软雅黑" panose="020B0703020204020201" charset="-122"/>
              </a:rPr>
              <a:t>23 </a:t>
            </a:r>
            <a:r>
              <a:rPr lang="zh-CN" altLang="en-US" b="1" dirty="0">
                <a:latin typeface="微软雅黑" panose="020B0703020204020201" charset="-122"/>
                <a:ea typeface="微软雅黑" panose="020B0703020204020201" charset="-122"/>
              </a:rPr>
              <a:t>陈逸轩</a:t>
            </a:r>
            <a:endParaRPr lang="zh-CN" altLang="en-US" b="1" dirty="0">
              <a:latin typeface="微软雅黑" panose="020B0703020204020201" charset="-122"/>
              <a:ea typeface="微软雅黑" panose="020B0703020204020201" charset="-122"/>
            </a:endParaRPr>
          </a:p>
          <a:p>
            <a:pPr algn="ctr">
              <a:lnSpc>
                <a:spcPct val="100000"/>
              </a:lnSpc>
              <a:spcBef>
                <a:spcPts val="1000"/>
              </a:spcBef>
              <a:spcAft>
                <a:spcPts val="1000"/>
              </a:spcAft>
            </a:pPr>
            <a:r>
              <a:rPr lang="en-US" altLang="zh-CN" b="1" dirty="0">
                <a:latin typeface="微软雅黑" panose="020B0703020204020201" charset="-122"/>
                <a:ea typeface="微软雅黑" panose="020B0703020204020201" charset="-122"/>
              </a:rPr>
              <a:t>2023.11.17</a:t>
            </a:r>
            <a:endParaRPr lang="en-US" altLang="zh-CN" b="1" dirty="0">
              <a:latin typeface="微软雅黑" panose="020B0703020204020201" charset="-122"/>
              <a:ea typeface="微软雅黑" panose="020B0703020204020201" charset="-122"/>
            </a:endParaRPr>
          </a:p>
        </p:txBody>
      </p:sp>
      <p:pic>
        <p:nvPicPr>
          <p:cNvPr id="6" name="图片 2"/>
          <p:cNvPicPr>
            <a:picLocks noChangeAspect="1"/>
          </p:cNvPicPr>
          <p:nvPr/>
        </p:nvPicPr>
        <p:blipFill>
          <a:blip r:embed="rId1"/>
          <a:srcRect/>
          <a:stretch>
            <a:fillRect/>
          </a:stretch>
        </p:blipFill>
        <p:spPr bwMode="auto">
          <a:xfrm>
            <a:off x="10698977" y="227268"/>
            <a:ext cx="984175" cy="9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66436" y="5657671"/>
            <a:ext cx="11259127" cy="1198880"/>
          </a:xfrm>
          <a:prstGeom prst="rect">
            <a:avLst/>
          </a:prstGeom>
          <a:noFill/>
        </p:spPr>
        <p:txBody>
          <a:bodyPr wrap="square" rtlCol="0">
            <a:spAutoFit/>
          </a:bodyPr>
          <a:lstStyle/>
          <a:p>
            <a:r>
              <a:rPr lang="en-US" altLang="zh-CN" dirty="0">
                <a:latin typeface="Times New Roman" panose="02020503050405090304" pitchFamily="18" charset="0"/>
                <a:cs typeface="Times New Roman" panose="02020503050405090304" pitchFamily="18" charset="0"/>
              </a:rPr>
              <a:t>Yangyang Feng, Minhui Xie, Zijie Tian, Shuo Wang, Youyou Lu, and Jiwu Shu. 2023. Mobius: Fine Tuning Large-Scale Models on Commodity GPU Servers. In Proceedings of the 28th ACM International Conference on Architectural Support for Programming Languages and Operating Systems, Volume 2 (ASPLOS 2023). Association for Computing Machinery, New York, NY, USA, 489–501. https://doi.org/10.1145/3575693.3575703</a:t>
            </a:r>
            <a:endParaRPr lang="en-US" altLang="zh-CN"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Mobius </a:t>
            </a:r>
            <a:r>
              <a:rPr lang="en-US" altLang="zh-CN" dirty="0">
                <a:latin typeface="Times New Roman" panose="02020503050405090304" pitchFamily="18" charset="0"/>
                <a:cs typeface="Times New Roman" panose="02020503050405090304" pitchFamily="18" charset="0"/>
                <a:sym typeface="+mn-ea"/>
              </a:rPr>
              <a:t>Design</a:t>
            </a:r>
            <a:endParaRPr lang="en-US" altLang="zh-CN" dirty="0">
              <a:latin typeface="Times New Roman" panose="02020503050405090304" pitchFamily="18" charset="0"/>
              <a:cs typeface="Times New Roman" panose="02020503050405090304" pitchFamily="18" charset="0"/>
              <a:sym typeface="+mn-ea"/>
            </a:endParaRPr>
          </a:p>
        </p:txBody>
      </p:sp>
      <p:sp>
        <p:nvSpPr>
          <p:cNvPr id="5" name="文本框 4"/>
          <p:cNvSpPr txBox="1"/>
          <p:nvPr/>
        </p:nvSpPr>
        <p:spPr>
          <a:xfrm>
            <a:off x="414655" y="852805"/>
            <a:ext cx="3060700" cy="645160"/>
          </a:xfrm>
          <a:prstGeom prst="rect">
            <a:avLst/>
          </a:prstGeom>
          <a:noFill/>
        </p:spPr>
        <p:txBody>
          <a:bodyPr wrap="square">
            <a:spAutoFit/>
          </a:bodyPr>
          <a:lstStyle/>
          <a:p>
            <a:pPr indent="0">
              <a:lnSpc>
                <a:spcPct val="150000"/>
              </a:lnSpc>
              <a:buFont typeface="Wingdings" panose="05000000000000000000" pitchFamily="2" charset="2"/>
              <a:buNone/>
            </a:pPr>
            <a:r>
              <a:rPr lang="en-US" altLang="zh-CN" sz="2400" b="1" dirty="0">
                <a:latin typeface="Microsoft YaHei Bold" panose="020B0703020204020201" charset="-122"/>
                <a:ea typeface="Microsoft YaHei Bold" panose="020B0703020204020201" charset="-122"/>
              </a:rPr>
              <a:t>Mo</a:t>
            </a:r>
            <a:r>
              <a:rPr lang="en-US" altLang="zh-CN" sz="2400" b="1" dirty="0">
                <a:latin typeface="Microsoft YaHei Bold" panose="020B0703020204020201" charset="-122"/>
                <a:ea typeface="Microsoft YaHei Bold" panose="020B0703020204020201" charset="-122"/>
              </a:rPr>
              <a:t>del Partition</a:t>
            </a:r>
            <a:endParaRPr lang="en-US" altLang="zh-CN" sz="2400" b="1" dirty="0">
              <a:latin typeface="Microsoft YaHei Bold" panose="020B0703020204020201" charset="-122"/>
              <a:ea typeface="Microsoft YaHei Bold" panose="020B0703020204020201" charset="-122"/>
            </a:endParaRPr>
          </a:p>
        </p:txBody>
      </p:sp>
      <p:sp>
        <p:nvSpPr>
          <p:cNvPr id="18" name="文本框 17"/>
          <p:cNvSpPr txBox="1"/>
          <p:nvPr/>
        </p:nvSpPr>
        <p:spPr>
          <a:xfrm>
            <a:off x="496570" y="1396365"/>
            <a:ext cx="3412490" cy="487045"/>
          </a:xfrm>
          <a:prstGeom prst="rect">
            <a:avLst/>
          </a:prstGeom>
          <a:noFill/>
        </p:spPr>
        <p:txBody>
          <a:bodyPr wrap="square" rtlCol="0">
            <a:noAutofit/>
          </a:bodyPr>
          <a:p>
            <a:pPr indent="0">
              <a:lnSpc>
                <a:spcPct val="150000"/>
              </a:lnSpc>
              <a:buFont typeface="Wingdings" panose="05000000000000000000" charset="0"/>
              <a:buNone/>
            </a:pPr>
            <a:r>
              <a:rPr lang="en-US" altLang="zh-CN">
                <a:latin typeface="Times New Roman Regular" panose="02020503050405090304" charset="0"/>
                <a:ea typeface="Microsoft YaHei Regular" panose="020B0703020204020201" charset="-122"/>
                <a:cs typeface="Times New Roman Regular" panose="02020503050405090304" charset="0"/>
              </a:rPr>
              <a:t>Memory Constraints</a:t>
            </a:r>
            <a:r>
              <a:rPr lang="zh-CN" altLang="en-US">
                <a:latin typeface="Times New Roman Regular" panose="02020503050405090304" charset="0"/>
                <a:ea typeface="Microsoft YaHei Regular" panose="020B0703020204020201" charset="-122"/>
                <a:cs typeface="Times New Roman Regular" panose="02020503050405090304" charset="0"/>
              </a:rPr>
              <a:t>内存约束：</a:t>
            </a:r>
            <a:endParaRPr lang="zh-CN" altLang="en-US">
              <a:latin typeface="Times New Roman Regular" panose="02020503050405090304" charset="0"/>
              <a:ea typeface="Microsoft YaHei Regular" panose="020B0703020204020201" charset="-122"/>
              <a:cs typeface="Times New Roman Regular" panose="02020503050405090304" charset="0"/>
            </a:endParaRPr>
          </a:p>
        </p:txBody>
      </p:sp>
      <p:sp>
        <p:nvSpPr>
          <p:cNvPr id="20" name="文本框 19"/>
          <p:cNvSpPr txBox="1"/>
          <p:nvPr/>
        </p:nvSpPr>
        <p:spPr>
          <a:xfrm>
            <a:off x="624205" y="2061210"/>
            <a:ext cx="7499350" cy="645160"/>
          </a:xfrm>
          <a:prstGeom prst="rect">
            <a:avLst/>
          </a:prstGeom>
          <a:noFill/>
        </p:spPr>
        <p:txBody>
          <a:bodyPr wrap="square" rtlCol="0">
            <a:noAutofit/>
          </a:bodyPr>
          <a:p>
            <a:pPr indent="0">
              <a:lnSpc>
                <a:spcPct val="150000"/>
              </a:lnSpc>
              <a:buFont typeface="Wingdings" panose="05000000000000000000" charset="0"/>
              <a:buNone/>
            </a:pPr>
            <a:r>
              <a:rPr lang="zh-CN" altLang="en-US" sz="1600">
                <a:latin typeface="Microsoft YaHei Regular" panose="020B0703020204020201" charset="-122"/>
                <a:ea typeface="Microsoft YaHei Regular" panose="020B0703020204020201" charset="-122"/>
                <a:cs typeface="Microsoft YaHei Regular" panose="020B0703020204020201" charset="-122"/>
              </a:rPr>
              <a:t>前向传播和反向传播中每个</a:t>
            </a:r>
            <a:r>
              <a:rPr lang="en-US" altLang="zh-CN" sz="1600">
                <a:latin typeface="Microsoft YaHei Regular" panose="020B0703020204020201" charset="-122"/>
                <a:ea typeface="Microsoft YaHei Regular" panose="020B0703020204020201" charset="-122"/>
                <a:cs typeface="Microsoft YaHei Regular" panose="020B0703020204020201" charset="-122"/>
              </a:rPr>
              <a:t>stage</a:t>
            </a:r>
            <a:r>
              <a:rPr lang="zh-CN" altLang="en-US" sz="1600">
                <a:latin typeface="Microsoft YaHei Regular" panose="020B0703020204020201" charset="-122"/>
                <a:ea typeface="Microsoft YaHei Regular" panose="020B0703020204020201" charset="-122"/>
                <a:cs typeface="Microsoft YaHei Regular" panose="020B0703020204020201" charset="-122"/>
              </a:rPr>
              <a:t>需要的内存空间不能超过每个</a:t>
            </a:r>
            <a:r>
              <a:rPr lang="en-US" altLang="zh-CN" sz="1600">
                <a:latin typeface="Microsoft YaHei Regular" panose="020B0703020204020201" charset="-122"/>
                <a:ea typeface="Microsoft YaHei Regular" panose="020B0703020204020201" charset="-122"/>
                <a:cs typeface="Microsoft YaHei Regular" panose="020B0703020204020201" charset="-122"/>
              </a:rPr>
              <a:t>GPU</a:t>
            </a:r>
            <a:r>
              <a:rPr lang="zh-CN" altLang="en-US" sz="1600">
                <a:latin typeface="Microsoft YaHei Regular" panose="020B0703020204020201" charset="-122"/>
                <a:ea typeface="Microsoft YaHei Regular" panose="020B0703020204020201" charset="-122"/>
                <a:cs typeface="Microsoft YaHei Regular" panose="020B0703020204020201" charset="-122"/>
              </a:rPr>
              <a:t>的内存大小：</a:t>
            </a:r>
            <a:endParaRPr lang="zh-CN" altLang="en-US" sz="1600">
              <a:latin typeface="Microsoft YaHei Regular" panose="020B0703020204020201" charset="-122"/>
              <a:ea typeface="Microsoft YaHei Regular" panose="020B0703020204020201" charset="-122"/>
              <a:cs typeface="Microsoft YaHei Regular" panose="020B0703020204020201" charset="-122"/>
            </a:endParaRPr>
          </a:p>
        </p:txBody>
      </p:sp>
      <p:pic>
        <p:nvPicPr>
          <p:cNvPr id="21" name="图片 20"/>
          <p:cNvPicPr>
            <a:picLocks noChangeAspect="1"/>
          </p:cNvPicPr>
          <p:nvPr/>
        </p:nvPicPr>
        <p:blipFill>
          <a:blip r:embed="rId1"/>
          <a:stretch>
            <a:fillRect/>
          </a:stretch>
        </p:blipFill>
        <p:spPr>
          <a:xfrm>
            <a:off x="702310" y="2470150"/>
            <a:ext cx="3412490" cy="557530"/>
          </a:xfrm>
          <a:prstGeom prst="rect">
            <a:avLst/>
          </a:prstGeom>
        </p:spPr>
      </p:pic>
      <p:pic>
        <p:nvPicPr>
          <p:cNvPr id="22" name="图片 21"/>
          <p:cNvPicPr>
            <a:picLocks noChangeAspect="1"/>
          </p:cNvPicPr>
          <p:nvPr/>
        </p:nvPicPr>
        <p:blipFill>
          <a:blip r:embed="rId2"/>
          <a:stretch>
            <a:fillRect/>
          </a:stretch>
        </p:blipFill>
        <p:spPr>
          <a:xfrm>
            <a:off x="8125460" y="1278255"/>
            <a:ext cx="3862705" cy="4691380"/>
          </a:xfrm>
          <a:prstGeom prst="rect">
            <a:avLst/>
          </a:prstGeom>
        </p:spPr>
      </p:pic>
      <p:sp>
        <p:nvSpPr>
          <p:cNvPr id="23" name="文本框 22"/>
          <p:cNvSpPr txBox="1"/>
          <p:nvPr/>
        </p:nvSpPr>
        <p:spPr>
          <a:xfrm>
            <a:off x="626110" y="2884805"/>
            <a:ext cx="7499350" cy="645160"/>
          </a:xfrm>
          <a:prstGeom prst="rect">
            <a:avLst/>
          </a:prstGeom>
          <a:noFill/>
        </p:spPr>
        <p:txBody>
          <a:bodyPr wrap="square" rtlCol="0">
            <a:noAutofit/>
          </a:bodyPr>
          <a:p>
            <a:pPr indent="0">
              <a:lnSpc>
                <a:spcPct val="150000"/>
              </a:lnSpc>
              <a:buFont typeface="Wingdings" panose="05000000000000000000" charset="0"/>
              <a:buNone/>
            </a:pPr>
            <a:r>
              <a:rPr lang="en-US" sz="1600">
                <a:latin typeface="Microsoft YaHei Regular" panose="020B0703020204020201" charset="-122"/>
                <a:ea typeface="Microsoft YaHei Regular" panose="020B0703020204020201" charset="-122"/>
                <a:cs typeface="Microsoft YaHei Regular" panose="020B0703020204020201" charset="-122"/>
              </a:rPr>
              <a:t>GPU</a:t>
            </a:r>
            <a:r>
              <a:rPr lang="zh-CN" altLang="en-US" sz="1600">
                <a:latin typeface="Microsoft YaHei Regular" panose="020B0703020204020201" charset="-122"/>
                <a:ea typeface="Microsoft YaHei Regular" panose="020B0703020204020201" charset="-122"/>
                <a:cs typeface="Microsoft YaHei Regular" panose="020B0703020204020201" charset="-122"/>
              </a:rPr>
              <a:t>在训练过程的同时</a:t>
            </a:r>
            <a:r>
              <a:rPr lang="zh-CN" altLang="en-US" sz="1600">
                <a:latin typeface="Microsoft YaHei Regular" panose="020B0703020204020201" charset="-122"/>
                <a:ea typeface="Microsoft YaHei Regular" panose="020B0703020204020201" charset="-122"/>
                <a:cs typeface="Microsoft YaHei Regular" panose="020B0703020204020201" charset="-122"/>
                <a:sym typeface="+mn-ea"/>
              </a:rPr>
              <a:t>预取的</a:t>
            </a:r>
            <a:r>
              <a:rPr lang="en-US" altLang="zh-CN" sz="1600">
                <a:latin typeface="Microsoft YaHei Regular" panose="020B0703020204020201" charset="-122"/>
                <a:ea typeface="Microsoft YaHei Regular" panose="020B0703020204020201" charset="-122"/>
                <a:cs typeface="Microsoft YaHei Regular" panose="020B0703020204020201" charset="-122"/>
                <a:sym typeface="+mn-ea"/>
              </a:rPr>
              <a:t>stage</a:t>
            </a:r>
            <a:r>
              <a:rPr lang="zh-CN" altLang="en-US" sz="1600">
                <a:latin typeface="Microsoft YaHei Regular" panose="020B0703020204020201" charset="-122"/>
                <a:ea typeface="Microsoft YaHei Regular" panose="020B0703020204020201" charset="-122"/>
                <a:cs typeface="Microsoft YaHei Regular" panose="020B0703020204020201" charset="-122"/>
                <a:sym typeface="+mn-ea"/>
              </a:rPr>
              <a:t>要有</a:t>
            </a:r>
            <a:r>
              <a:rPr lang="zh-CN" altLang="en-US" sz="1600">
                <a:latin typeface="Microsoft YaHei Regular" panose="020B0703020204020201" charset="-122"/>
                <a:ea typeface="Microsoft YaHei Regular" panose="020B0703020204020201" charset="-122"/>
                <a:cs typeface="Microsoft YaHei Regular" panose="020B0703020204020201" charset="-122"/>
                <a:sym typeface="+mn-ea"/>
              </a:rPr>
              <a:t>空间放</a:t>
            </a:r>
            <a:r>
              <a:rPr lang="zh-CN" altLang="en-US" sz="1600">
                <a:latin typeface="Microsoft YaHei Regular" panose="020B0703020204020201" charset="-122"/>
                <a:ea typeface="Microsoft YaHei Regular" panose="020B0703020204020201" charset="-122"/>
                <a:cs typeface="Microsoft YaHei Regular" panose="020B0703020204020201" charset="-122"/>
              </a:rPr>
              <a:t>：</a:t>
            </a:r>
            <a:endParaRPr lang="zh-CN" altLang="en-US" sz="1600">
              <a:latin typeface="Microsoft YaHei Regular" panose="020B0703020204020201" charset="-122"/>
              <a:ea typeface="Microsoft YaHei Regular" panose="020B0703020204020201" charset="-122"/>
              <a:cs typeface="Microsoft YaHei Regular" panose="020B0703020204020201" charset="-122"/>
            </a:endParaRPr>
          </a:p>
        </p:txBody>
      </p:sp>
      <p:pic>
        <p:nvPicPr>
          <p:cNvPr id="24" name="图片 23"/>
          <p:cNvPicPr>
            <a:picLocks noChangeAspect="1"/>
          </p:cNvPicPr>
          <p:nvPr/>
        </p:nvPicPr>
        <p:blipFill>
          <a:blip r:embed="rId3"/>
          <a:stretch>
            <a:fillRect/>
          </a:stretch>
        </p:blipFill>
        <p:spPr>
          <a:xfrm>
            <a:off x="592455" y="3278505"/>
            <a:ext cx="3533140" cy="1120775"/>
          </a:xfrm>
          <a:prstGeom prst="rect">
            <a:avLst/>
          </a:prstGeom>
        </p:spPr>
      </p:pic>
      <p:sp>
        <p:nvSpPr>
          <p:cNvPr id="27" name="文本框 26"/>
          <p:cNvSpPr txBox="1"/>
          <p:nvPr/>
        </p:nvSpPr>
        <p:spPr>
          <a:xfrm>
            <a:off x="592455" y="4366895"/>
            <a:ext cx="5001260" cy="645160"/>
          </a:xfrm>
          <a:prstGeom prst="rect">
            <a:avLst/>
          </a:prstGeom>
          <a:noFill/>
        </p:spPr>
        <p:txBody>
          <a:bodyPr wrap="square" rtlCol="0">
            <a:noAutofit/>
          </a:bodyPr>
          <a:p>
            <a:pPr indent="0">
              <a:lnSpc>
                <a:spcPct val="150000"/>
              </a:lnSpc>
              <a:buFont typeface="Wingdings" panose="05000000000000000000" charset="0"/>
              <a:buNone/>
            </a:pPr>
            <a:r>
              <a:rPr lang="zh-CN" altLang="en-US" sz="1600">
                <a:latin typeface="Microsoft YaHei Regular" panose="020B0703020204020201" charset="-122"/>
                <a:ea typeface="Microsoft YaHei Regular" panose="020B0703020204020201" charset="-122"/>
                <a:cs typeface="Microsoft YaHei Regular" panose="020B0703020204020201" charset="-122"/>
              </a:rPr>
              <a:t>预取要在一个</a:t>
            </a:r>
            <a:r>
              <a:rPr lang="en-US" altLang="zh-CN" sz="1600">
                <a:latin typeface="Microsoft YaHei Regular" panose="020B0703020204020201" charset="-122"/>
                <a:ea typeface="Microsoft YaHei Regular" panose="020B0703020204020201" charset="-122"/>
                <a:cs typeface="Microsoft YaHei Regular" panose="020B0703020204020201" charset="-122"/>
              </a:rPr>
              <a:t>stage</a:t>
            </a:r>
            <a:r>
              <a:rPr lang="zh-CN" altLang="en-US" sz="1600">
                <a:latin typeface="Microsoft YaHei Regular" panose="020B0703020204020201" charset="-122"/>
                <a:ea typeface="Microsoft YaHei Regular" panose="020B0703020204020201" charset="-122"/>
                <a:cs typeface="Microsoft YaHei Regular" panose="020B0703020204020201" charset="-122"/>
              </a:rPr>
              <a:t>所有</a:t>
            </a:r>
            <a:r>
              <a:rPr lang="en-US" altLang="zh-CN" sz="1600">
                <a:latin typeface="Microsoft YaHei Regular" panose="020B0703020204020201" charset="-122"/>
                <a:ea typeface="Microsoft YaHei Regular" panose="020B0703020204020201" charset="-122"/>
                <a:cs typeface="Microsoft YaHei Regular" panose="020B0703020204020201" charset="-122"/>
              </a:rPr>
              <a:t>microbatch</a:t>
            </a:r>
            <a:r>
              <a:rPr lang="zh-CN" altLang="en-US" sz="1600">
                <a:latin typeface="Microsoft YaHei Regular" panose="020B0703020204020201" charset="-122"/>
                <a:ea typeface="Microsoft YaHei Regular" panose="020B0703020204020201" charset="-122"/>
                <a:cs typeface="Microsoft YaHei Regular" panose="020B0703020204020201" charset="-122"/>
              </a:rPr>
              <a:t>训练结束前</a:t>
            </a:r>
            <a:r>
              <a:rPr lang="zh-CN" altLang="en-US" sz="1600">
                <a:latin typeface="Microsoft YaHei Regular" panose="020B0703020204020201" charset="-122"/>
                <a:ea typeface="Microsoft YaHei Regular" panose="020B0703020204020201" charset="-122"/>
                <a:cs typeface="Microsoft YaHei Regular" panose="020B0703020204020201" charset="-122"/>
              </a:rPr>
              <a:t>完成。</a:t>
            </a:r>
            <a:endParaRPr lang="zh-CN" altLang="en-US" sz="1600">
              <a:latin typeface="Microsoft YaHei Regular" panose="020B0703020204020201" charset="-122"/>
              <a:ea typeface="Microsoft YaHei Regular" panose="020B0703020204020201" charset="-122"/>
              <a:cs typeface="Microsoft YaHei Regular" panose="020B0703020204020201" charset="-122"/>
            </a:endParaRPr>
          </a:p>
        </p:txBody>
      </p:sp>
      <p:pic>
        <p:nvPicPr>
          <p:cNvPr id="28" name="图片 27"/>
          <p:cNvPicPr>
            <a:picLocks noChangeAspect="1"/>
          </p:cNvPicPr>
          <p:nvPr/>
        </p:nvPicPr>
        <p:blipFill>
          <a:blip r:embed="rId4"/>
          <a:stretch>
            <a:fillRect/>
          </a:stretch>
        </p:blipFill>
        <p:spPr>
          <a:xfrm>
            <a:off x="592455" y="4916805"/>
            <a:ext cx="4059555" cy="1358265"/>
          </a:xfrm>
          <a:prstGeom prst="rect">
            <a:avLst/>
          </a:prstGeom>
        </p:spPr>
      </p:pic>
      <p:pic>
        <p:nvPicPr>
          <p:cNvPr id="29" name="图片 28"/>
          <p:cNvPicPr>
            <a:picLocks noChangeAspect="1"/>
          </p:cNvPicPr>
          <p:nvPr/>
        </p:nvPicPr>
        <p:blipFill>
          <a:blip r:embed="rId5"/>
          <a:stretch>
            <a:fillRect/>
          </a:stretch>
        </p:blipFill>
        <p:spPr>
          <a:xfrm>
            <a:off x="3616960" y="1345565"/>
            <a:ext cx="4455795" cy="732790"/>
          </a:xfrm>
          <a:prstGeom prst="rect">
            <a:avLst/>
          </a:prstGeom>
        </p:spPr>
      </p:pic>
      <p:sp>
        <p:nvSpPr>
          <p:cNvPr id="2" name="文本框 1"/>
          <p:cNvSpPr txBox="1"/>
          <p:nvPr/>
        </p:nvSpPr>
        <p:spPr>
          <a:xfrm>
            <a:off x="4495165" y="2462530"/>
            <a:ext cx="527050" cy="487045"/>
          </a:xfrm>
          <a:prstGeom prst="rect">
            <a:avLst/>
          </a:prstGeom>
          <a:noFill/>
        </p:spPr>
        <p:txBody>
          <a:bodyPr wrap="square" rtlCol="0">
            <a:noAutofit/>
          </a:bodyPr>
          <a:p>
            <a:pPr indent="0">
              <a:lnSpc>
                <a:spcPct val="150000"/>
              </a:lnSpc>
              <a:buFont typeface="Wingdings" panose="05000000000000000000" charset="0"/>
              <a:buNone/>
            </a:pPr>
            <a:r>
              <a:rPr lang="zh-CN" sz="1600">
                <a:latin typeface="Times New Roman Regular" panose="02020503050405090304" charset="0"/>
                <a:ea typeface="Microsoft YaHei Regular" panose="020B0703020204020201" charset="-122"/>
                <a:cs typeface="Times New Roman Regular" panose="02020503050405090304" charset="0"/>
              </a:rPr>
              <a:t>（</a:t>
            </a:r>
            <a:r>
              <a:rPr lang="en-US" altLang="zh-CN" sz="1600">
                <a:latin typeface="Times New Roman Regular" panose="02020503050405090304" charset="0"/>
                <a:ea typeface="Microsoft YaHei Regular" panose="020B0703020204020201" charset="-122"/>
                <a:cs typeface="Times New Roman Regular" panose="02020503050405090304" charset="0"/>
              </a:rPr>
              <a:t>2</a:t>
            </a:r>
            <a:r>
              <a:rPr lang="zh-CN" altLang="en-US" sz="1600">
                <a:latin typeface="Times New Roman Regular" panose="02020503050405090304" charset="0"/>
                <a:ea typeface="Microsoft YaHei Regular" panose="020B0703020204020201" charset="-122"/>
                <a:cs typeface="Times New Roman Regular" panose="02020503050405090304" charset="0"/>
              </a:rPr>
              <a:t>）</a:t>
            </a:r>
            <a:endParaRPr lang="zh-CN" altLang="en-US" sz="1600">
              <a:latin typeface="Times New Roman Regular" panose="02020503050405090304" charset="0"/>
              <a:ea typeface="Microsoft YaHei Regular" panose="020B0703020204020201" charset="-122"/>
              <a:cs typeface="Times New Roman Regular" panose="02020503050405090304" charset="0"/>
            </a:endParaRPr>
          </a:p>
        </p:txBody>
      </p:sp>
      <p:sp>
        <p:nvSpPr>
          <p:cNvPr id="4" name="文本框 3"/>
          <p:cNvSpPr txBox="1"/>
          <p:nvPr/>
        </p:nvSpPr>
        <p:spPr>
          <a:xfrm>
            <a:off x="4495165" y="3589655"/>
            <a:ext cx="527050" cy="487045"/>
          </a:xfrm>
          <a:prstGeom prst="rect">
            <a:avLst/>
          </a:prstGeom>
          <a:noFill/>
        </p:spPr>
        <p:txBody>
          <a:bodyPr wrap="square" rtlCol="0">
            <a:noAutofit/>
          </a:bodyPr>
          <a:p>
            <a:pPr indent="0">
              <a:lnSpc>
                <a:spcPct val="150000"/>
              </a:lnSpc>
              <a:buFont typeface="Wingdings" panose="05000000000000000000" charset="0"/>
              <a:buNone/>
            </a:pPr>
            <a:r>
              <a:rPr lang="zh-CN" sz="1600">
                <a:latin typeface="Times New Roman Regular" panose="02020503050405090304" charset="0"/>
                <a:ea typeface="Microsoft YaHei Regular" panose="020B0703020204020201" charset="-122"/>
                <a:cs typeface="Times New Roman Regular" panose="02020503050405090304" charset="0"/>
              </a:rPr>
              <a:t>（</a:t>
            </a:r>
            <a:r>
              <a:rPr lang="en-US" altLang="zh-CN" sz="1600">
                <a:latin typeface="Times New Roman Regular" panose="02020503050405090304" charset="0"/>
                <a:ea typeface="Microsoft YaHei Regular" panose="020B0703020204020201" charset="-122"/>
                <a:cs typeface="Times New Roman Regular" panose="02020503050405090304" charset="0"/>
              </a:rPr>
              <a:t>3</a:t>
            </a:r>
            <a:r>
              <a:rPr lang="zh-CN" altLang="en-US" sz="1600">
                <a:latin typeface="Times New Roman Regular" panose="02020503050405090304" charset="0"/>
                <a:ea typeface="Microsoft YaHei Regular" panose="020B0703020204020201" charset="-122"/>
                <a:cs typeface="Times New Roman Regular" panose="02020503050405090304" charset="0"/>
              </a:rPr>
              <a:t>）</a:t>
            </a:r>
            <a:endParaRPr lang="zh-CN" altLang="en-US" sz="1600">
              <a:latin typeface="Times New Roman Regular" panose="02020503050405090304" charset="0"/>
              <a:ea typeface="Microsoft YaHei Regular" panose="020B0703020204020201" charset="-122"/>
              <a:cs typeface="Times New Roman Regular" panose="02020503050405090304" charset="0"/>
            </a:endParaRPr>
          </a:p>
        </p:txBody>
      </p:sp>
      <p:sp>
        <p:nvSpPr>
          <p:cNvPr id="6" name="文本框 5"/>
          <p:cNvSpPr txBox="1"/>
          <p:nvPr/>
        </p:nvSpPr>
        <p:spPr>
          <a:xfrm>
            <a:off x="5152390" y="5323840"/>
            <a:ext cx="527050" cy="487045"/>
          </a:xfrm>
          <a:prstGeom prst="rect">
            <a:avLst/>
          </a:prstGeom>
          <a:noFill/>
        </p:spPr>
        <p:txBody>
          <a:bodyPr wrap="square" rtlCol="0">
            <a:noAutofit/>
          </a:bodyPr>
          <a:p>
            <a:pPr indent="0">
              <a:lnSpc>
                <a:spcPct val="150000"/>
              </a:lnSpc>
              <a:buFont typeface="Wingdings" panose="05000000000000000000" charset="0"/>
              <a:buNone/>
            </a:pPr>
            <a:r>
              <a:rPr lang="zh-CN" sz="1600">
                <a:latin typeface="Times New Roman Regular" panose="02020503050405090304" charset="0"/>
                <a:ea typeface="Microsoft YaHei Regular" panose="020B0703020204020201" charset="-122"/>
                <a:cs typeface="Times New Roman Regular" panose="02020503050405090304" charset="0"/>
              </a:rPr>
              <a:t>（</a:t>
            </a:r>
            <a:r>
              <a:rPr lang="en-US" altLang="zh-CN" sz="1600">
                <a:latin typeface="Times New Roman Regular" panose="02020503050405090304" charset="0"/>
                <a:ea typeface="Microsoft YaHei Regular" panose="020B0703020204020201" charset="-122"/>
                <a:cs typeface="Times New Roman Regular" panose="02020503050405090304" charset="0"/>
              </a:rPr>
              <a:t>4</a:t>
            </a:r>
            <a:r>
              <a:rPr lang="zh-CN" altLang="en-US" sz="1600">
                <a:latin typeface="Times New Roman Regular" panose="02020503050405090304" charset="0"/>
                <a:ea typeface="Microsoft YaHei Regular" panose="020B0703020204020201" charset="-122"/>
                <a:cs typeface="Times New Roman Regular" panose="02020503050405090304" charset="0"/>
              </a:rPr>
              <a:t>）</a:t>
            </a:r>
            <a:endParaRPr lang="zh-CN" altLang="en-US" sz="1600">
              <a:latin typeface="Times New Roman Regular" panose="02020503050405090304" charset="0"/>
              <a:ea typeface="Microsoft YaHei Regular" panose="020B0703020204020201" charset="-122"/>
              <a:cs typeface="Times New Roman Regular" panose="0202050305040509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Mobius </a:t>
            </a:r>
            <a:r>
              <a:rPr lang="en-US" altLang="zh-CN" dirty="0">
                <a:latin typeface="Times New Roman" panose="02020503050405090304" pitchFamily="18" charset="0"/>
                <a:cs typeface="Times New Roman" panose="02020503050405090304" pitchFamily="18" charset="0"/>
                <a:sym typeface="+mn-ea"/>
              </a:rPr>
              <a:t>Design</a:t>
            </a:r>
            <a:endParaRPr lang="en-US" altLang="zh-CN" dirty="0">
              <a:latin typeface="Times New Roman" panose="02020503050405090304" pitchFamily="18" charset="0"/>
              <a:cs typeface="Times New Roman" panose="02020503050405090304" pitchFamily="18" charset="0"/>
              <a:sym typeface="+mn-ea"/>
            </a:endParaRPr>
          </a:p>
        </p:txBody>
      </p:sp>
      <p:sp>
        <p:nvSpPr>
          <p:cNvPr id="5" name="文本框 4"/>
          <p:cNvSpPr txBox="1"/>
          <p:nvPr/>
        </p:nvSpPr>
        <p:spPr>
          <a:xfrm>
            <a:off x="414655" y="852805"/>
            <a:ext cx="3060700" cy="645160"/>
          </a:xfrm>
          <a:prstGeom prst="rect">
            <a:avLst/>
          </a:prstGeom>
          <a:noFill/>
        </p:spPr>
        <p:txBody>
          <a:bodyPr wrap="square">
            <a:spAutoFit/>
          </a:bodyPr>
          <a:lstStyle/>
          <a:p>
            <a:pPr indent="0">
              <a:lnSpc>
                <a:spcPct val="150000"/>
              </a:lnSpc>
              <a:buFont typeface="Wingdings" panose="05000000000000000000" pitchFamily="2" charset="2"/>
              <a:buNone/>
            </a:pPr>
            <a:r>
              <a:rPr lang="en-US" altLang="zh-CN" sz="2400" b="1" dirty="0">
                <a:latin typeface="Microsoft YaHei Bold" panose="020B0703020204020201" charset="-122"/>
                <a:ea typeface="Microsoft YaHei Bold" panose="020B0703020204020201" charset="-122"/>
              </a:rPr>
              <a:t>Mo</a:t>
            </a:r>
            <a:r>
              <a:rPr lang="en-US" altLang="zh-CN" sz="2400" b="1" dirty="0">
                <a:latin typeface="Microsoft YaHei Bold" panose="020B0703020204020201" charset="-122"/>
                <a:ea typeface="Microsoft YaHei Bold" panose="020B0703020204020201" charset="-122"/>
              </a:rPr>
              <a:t>del Partition</a:t>
            </a:r>
            <a:endParaRPr lang="en-US" altLang="zh-CN" sz="2400" b="1" dirty="0">
              <a:latin typeface="Microsoft YaHei Bold" panose="020B0703020204020201" charset="-122"/>
              <a:ea typeface="Microsoft YaHei Bold" panose="020B0703020204020201" charset="-122"/>
            </a:endParaRPr>
          </a:p>
        </p:txBody>
      </p:sp>
      <p:pic>
        <p:nvPicPr>
          <p:cNvPr id="22" name="图片 21"/>
          <p:cNvPicPr>
            <a:picLocks noChangeAspect="1"/>
          </p:cNvPicPr>
          <p:nvPr/>
        </p:nvPicPr>
        <p:blipFill>
          <a:blip r:embed="rId1"/>
          <a:stretch>
            <a:fillRect/>
          </a:stretch>
        </p:blipFill>
        <p:spPr>
          <a:xfrm>
            <a:off x="8257540" y="1205865"/>
            <a:ext cx="3946525" cy="4792980"/>
          </a:xfrm>
          <a:prstGeom prst="rect">
            <a:avLst/>
          </a:prstGeom>
        </p:spPr>
      </p:pic>
      <p:sp>
        <p:nvSpPr>
          <p:cNvPr id="4" name="文本框 3"/>
          <p:cNvSpPr txBox="1"/>
          <p:nvPr/>
        </p:nvSpPr>
        <p:spPr>
          <a:xfrm>
            <a:off x="508635" y="1318260"/>
            <a:ext cx="3496945" cy="487045"/>
          </a:xfrm>
          <a:prstGeom prst="rect">
            <a:avLst/>
          </a:prstGeom>
          <a:noFill/>
        </p:spPr>
        <p:txBody>
          <a:bodyPr wrap="square" rtlCol="0">
            <a:noAutofit/>
          </a:bodyPr>
          <a:p>
            <a:pPr indent="0">
              <a:lnSpc>
                <a:spcPct val="150000"/>
              </a:lnSpc>
              <a:buFont typeface="Wingdings" panose="05000000000000000000" charset="0"/>
              <a:buNone/>
            </a:pPr>
            <a:r>
              <a:rPr lang="en-US" altLang="zh-CN">
                <a:latin typeface="Times New Roman Regular" panose="02020503050405090304" charset="0"/>
                <a:ea typeface="Microsoft YaHei Regular" panose="020B0703020204020201" charset="-122"/>
                <a:cs typeface="Times New Roman Regular" panose="02020503050405090304" charset="0"/>
              </a:rPr>
              <a:t>Pipline </a:t>
            </a:r>
            <a:r>
              <a:rPr lang="en-US" altLang="zh-CN">
                <a:latin typeface="Times New Roman Regular" panose="02020503050405090304" charset="0"/>
                <a:ea typeface="Microsoft YaHei Regular" panose="020B0703020204020201" charset="-122"/>
                <a:cs typeface="Times New Roman Regular" panose="02020503050405090304" charset="0"/>
              </a:rPr>
              <a:t>Order Constraints</a:t>
            </a:r>
            <a:r>
              <a:rPr lang="zh-CN" altLang="en-US">
                <a:latin typeface="Times New Roman Regular" panose="02020503050405090304" charset="0"/>
                <a:ea typeface="Microsoft YaHei Regular" panose="020B0703020204020201" charset="-122"/>
                <a:cs typeface="Times New Roman Regular" panose="02020503050405090304" charset="0"/>
              </a:rPr>
              <a:t>顺序约束：</a:t>
            </a:r>
            <a:endParaRPr lang="zh-CN" altLang="en-US">
              <a:latin typeface="Times New Roman Regular" panose="02020503050405090304" charset="0"/>
              <a:ea typeface="Microsoft YaHei Regular" panose="020B0703020204020201" charset="-122"/>
              <a:cs typeface="Times New Roman Regular" panose="02020503050405090304" charset="0"/>
            </a:endParaRPr>
          </a:p>
        </p:txBody>
      </p:sp>
      <p:pic>
        <p:nvPicPr>
          <p:cNvPr id="6" name="图片 5"/>
          <p:cNvPicPr>
            <a:picLocks noChangeAspect="1"/>
          </p:cNvPicPr>
          <p:nvPr/>
        </p:nvPicPr>
        <p:blipFill>
          <a:blip r:embed="rId2"/>
          <a:stretch>
            <a:fillRect/>
          </a:stretch>
        </p:blipFill>
        <p:spPr>
          <a:xfrm>
            <a:off x="631190" y="2843530"/>
            <a:ext cx="4521200" cy="965200"/>
          </a:xfrm>
          <a:prstGeom prst="rect">
            <a:avLst/>
          </a:prstGeom>
        </p:spPr>
      </p:pic>
      <p:sp>
        <p:nvSpPr>
          <p:cNvPr id="7" name="文本框 6"/>
          <p:cNvSpPr txBox="1"/>
          <p:nvPr/>
        </p:nvSpPr>
        <p:spPr>
          <a:xfrm>
            <a:off x="514350" y="2426335"/>
            <a:ext cx="5446395" cy="414655"/>
          </a:xfrm>
          <a:prstGeom prst="rect">
            <a:avLst/>
          </a:prstGeom>
          <a:noFill/>
        </p:spPr>
        <p:txBody>
          <a:bodyPr wrap="square" rtlCol="0">
            <a:noAutofit/>
          </a:bodyPr>
          <a:p>
            <a:pPr indent="0">
              <a:lnSpc>
                <a:spcPct val="150000"/>
              </a:lnSpc>
              <a:buFont typeface="Wingdings" panose="05000000000000000000" charset="0"/>
              <a:buNone/>
            </a:pPr>
            <a:r>
              <a:rPr lang="zh-CN" altLang="en-US" sz="1600">
                <a:latin typeface="Microsoft YaHei Regular" panose="020B0703020204020201" charset="-122"/>
                <a:ea typeface="Microsoft YaHei Regular" panose="020B0703020204020201" charset="-122"/>
                <a:cs typeface="Microsoft YaHei Regular" panose="020B0703020204020201" charset="-122"/>
              </a:rPr>
              <a:t>每个</a:t>
            </a:r>
            <a:r>
              <a:rPr lang="en-US" altLang="zh-CN" sz="1600">
                <a:latin typeface="Microsoft YaHei Regular" panose="020B0703020204020201" charset="-122"/>
                <a:ea typeface="Microsoft YaHei Regular" panose="020B0703020204020201" charset="-122"/>
                <a:cs typeface="Microsoft YaHei Regular" panose="020B0703020204020201" charset="-122"/>
              </a:rPr>
              <a:t>stage</a:t>
            </a:r>
            <a:r>
              <a:rPr lang="zh-CN" altLang="en-US" sz="1600">
                <a:latin typeface="Microsoft YaHei Regular" panose="020B0703020204020201" charset="-122"/>
                <a:ea typeface="Microsoft YaHei Regular" panose="020B0703020204020201" charset="-122"/>
                <a:cs typeface="Microsoft YaHei Regular" panose="020B0703020204020201" charset="-122"/>
              </a:rPr>
              <a:t>要接收前一个</a:t>
            </a:r>
            <a:r>
              <a:rPr lang="en-US" altLang="zh-CN" sz="1600">
                <a:latin typeface="Microsoft YaHei Regular" panose="020B0703020204020201" charset="-122"/>
                <a:ea typeface="Microsoft YaHei Regular" panose="020B0703020204020201" charset="-122"/>
                <a:cs typeface="Microsoft YaHei Regular" panose="020B0703020204020201" charset="-122"/>
              </a:rPr>
              <a:t>stage</a:t>
            </a:r>
            <a:r>
              <a:rPr lang="zh-CN" altLang="en-US" sz="1600">
                <a:latin typeface="Microsoft YaHei Regular" panose="020B0703020204020201" charset="-122"/>
                <a:ea typeface="Microsoft YaHei Regular" panose="020B0703020204020201" charset="-122"/>
                <a:cs typeface="Microsoft YaHei Regular" panose="020B0703020204020201" charset="-122"/>
              </a:rPr>
              <a:t>对应</a:t>
            </a:r>
            <a:r>
              <a:rPr lang="zh-CN" altLang="en-US" sz="1600">
                <a:latin typeface="Microsoft YaHei Regular" panose="020B0703020204020201" charset="-122"/>
                <a:ea typeface="Microsoft YaHei Regular" panose="020B0703020204020201" charset="-122"/>
                <a:cs typeface="Microsoft YaHei Regular" panose="020B0703020204020201" charset="-122"/>
              </a:rPr>
              <a:t>微批次的输出才能</a:t>
            </a:r>
            <a:r>
              <a:rPr lang="zh-CN" altLang="en-US" sz="1600">
                <a:latin typeface="Microsoft YaHei Regular" panose="020B0703020204020201" charset="-122"/>
                <a:ea typeface="Microsoft YaHei Regular" panose="020B0703020204020201" charset="-122"/>
                <a:cs typeface="Microsoft YaHei Regular" panose="020B0703020204020201" charset="-122"/>
              </a:rPr>
              <a:t>执行：</a:t>
            </a:r>
            <a:endParaRPr lang="zh-CN" altLang="en-US" sz="1600">
              <a:latin typeface="Microsoft YaHei Regular" panose="020B0703020204020201" charset="-122"/>
              <a:ea typeface="Microsoft YaHei Regular" panose="020B0703020204020201" charset="-122"/>
              <a:cs typeface="Microsoft YaHei Regular" panose="020B0703020204020201" charset="-122"/>
            </a:endParaRPr>
          </a:p>
        </p:txBody>
      </p:sp>
      <p:sp>
        <p:nvSpPr>
          <p:cNvPr id="9" name="文本框 8"/>
          <p:cNvSpPr txBox="1"/>
          <p:nvPr/>
        </p:nvSpPr>
        <p:spPr>
          <a:xfrm>
            <a:off x="514350" y="3703955"/>
            <a:ext cx="4580255" cy="497205"/>
          </a:xfrm>
          <a:prstGeom prst="rect">
            <a:avLst/>
          </a:prstGeom>
          <a:noFill/>
        </p:spPr>
        <p:txBody>
          <a:bodyPr wrap="square" rtlCol="0">
            <a:noAutofit/>
          </a:bodyPr>
          <a:p>
            <a:pPr indent="0">
              <a:lnSpc>
                <a:spcPct val="150000"/>
              </a:lnSpc>
              <a:buFont typeface="Wingdings" panose="05000000000000000000" charset="0"/>
              <a:buNone/>
            </a:pPr>
            <a:r>
              <a:rPr lang="en-US" altLang="zh-CN" sz="1600">
                <a:latin typeface="Microsoft YaHei Regular" panose="020B0703020204020201" charset="-122"/>
                <a:ea typeface="Microsoft YaHei Regular" panose="020B0703020204020201" charset="-122"/>
                <a:cs typeface="Microsoft YaHei Regular" panose="020B0703020204020201" charset="-122"/>
              </a:rPr>
              <a:t>stage</a:t>
            </a:r>
            <a:r>
              <a:rPr lang="zh-CN" altLang="en-US" sz="1600">
                <a:latin typeface="Microsoft YaHei Regular" panose="020B0703020204020201" charset="-122"/>
                <a:ea typeface="Microsoft YaHei Regular" panose="020B0703020204020201" charset="-122"/>
                <a:cs typeface="Microsoft YaHei Regular" panose="020B0703020204020201" charset="-122"/>
              </a:rPr>
              <a:t>要等自己被完全</a:t>
            </a:r>
            <a:r>
              <a:rPr lang="zh-CN" altLang="en-US" sz="1600">
                <a:latin typeface="Microsoft YaHei Regular" panose="020B0703020204020201" charset="-122"/>
                <a:ea typeface="Microsoft YaHei Regular" panose="020B0703020204020201" charset="-122"/>
                <a:cs typeface="Microsoft YaHei Regular" panose="020B0703020204020201" charset="-122"/>
              </a:rPr>
              <a:t>预取进</a:t>
            </a:r>
            <a:r>
              <a:rPr lang="en-US" altLang="zh-CN" sz="1600">
                <a:latin typeface="Microsoft YaHei Regular" panose="020B0703020204020201" charset="-122"/>
                <a:ea typeface="Microsoft YaHei Regular" panose="020B0703020204020201" charset="-122"/>
                <a:cs typeface="Microsoft YaHei Regular" panose="020B0703020204020201" charset="-122"/>
              </a:rPr>
              <a:t>GPU</a:t>
            </a:r>
            <a:r>
              <a:rPr lang="zh-CN" altLang="en-US" sz="1600">
                <a:latin typeface="Microsoft YaHei Regular" panose="020B0703020204020201" charset="-122"/>
                <a:ea typeface="Microsoft YaHei Regular" panose="020B0703020204020201" charset="-122"/>
                <a:cs typeface="Microsoft YaHei Regular" panose="020B0703020204020201" charset="-122"/>
              </a:rPr>
              <a:t>才会开始</a:t>
            </a:r>
            <a:r>
              <a:rPr lang="zh-CN" altLang="en-US" sz="1600">
                <a:latin typeface="Microsoft YaHei Regular" panose="020B0703020204020201" charset="-122"/>
                <a:ea typeface="Microsoft YaHei Regular" panose="020B0703020204020201" charset="-122"/>
                <a:cs typeface="Microsoft YaHei Regular" panose="020B0703020204020201" charset="-122"/>
              </a:rPr>
              <a:t>执行：</a:t>
            </a:r>
            <a:endParaRPr lang="zh-CN" altLang="en-US" sz="1600">
              <a:latin typeface="Microsoft YaHei Regular" panose="020B0703020204020201" charset="-122"/>
              <a:ea typeface="Microsoft YaHei Regular" panose="020B0703020204020201" charset="-122"/>
              <a:cs typeface="Microsoft YaHei Regular" panose="020B0703020204020201" charset="-122"/>
            </a:endParaRPr>
          </a:p>
        </p:txBody>
      </p:sp>
      <p:pic>
        <p:nvPicPr>
          <p:cNvPr id="10" name="图片 9"/>
          <p:cNvPicPr>
            <a:picLocks noChangeAspect="1"/>
          </p:cNvPicPr>
          <p:nvPr/>
        </p:nvPicPr>
        <p:blipFill>
          <a:blip r:embed="rId3"/>
          <a:stretch>
            <a:fillRect/>
          </a:stretch>
        </p:blipFill>
        <p:spPr>
          <a:xfrm>
            <a:off x="577850" y="4088130"/>
            <a:ext cx="3862705" cy="1153160"/>
          </a:xfrm>
          <a:prstGeom prst="rect">
            <a:avLst/>
          </a:prstGeom>
        </p:spPr>
      </p:pic>
      <p:pic>
        <p:nvPicPr>
          <p:cNvPr id="13" name="图片 12"/>
          <p:cNvPicPr>
            <a:picLocks noChangeAspect="1"/>
          </p:cNvPicPr>
          <p:nvPr/>
        </p:nvPicPr>
        <p:blipFill>
          <a:blip r:embed="rId4"/>
          <a:stretch>
            <a:fillRect/>
          </a:stretch>
        </p:blipFill>
        <p:spPr>
          <a:xfrm>
            <a:off x="4997450" y="4405630"/>
            <a:ext cx="3263900" cy="635000"/>
          </a:xfrm>
          <a:prstGeom prst="rect">
            <a:avLst/>
          </a:prstGeom>
        </p:spPr>
      </p:pic>
      <p:cxnSp>
        <p:nvCxnSpPr>
          <p:cNvPr id="36" name="直接连接符 35"/>
          <p:cNvCxnSpPr/>
          <p:nvPr/>
        </p:nvCxnSpPr>
        <p:spPr>
          <a:xfrm>
            <a:off x="6786880" y="4241165"/>
            <a:ext cx="0" cy="768350"/>
          </a:xfrm>
          <a:prstGeom prst="line">
            <a:avLst/>
          </a:prstGeom>
          <a:ln w="38100" cmpd="sng">
            <a:solidFill>
              <a:srgbClr val="C00000"/>
            </a:solidFill>
            <a:prstDash val="sysDash"/>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5560695" y="3819525"/>
            <a:ext cx="2700655" cy="431800"/>
          </a:xfrm>
          <a:prstGeom prst="rect">
            <a:avLst/>
          </a:prstGeom>
          <a:noFill/>
        </p:spPr>
        <p:txBody>
          <a:bodyPr wrap="square" rtlCol="0">
            <a:noAutofit/>
          </a:bodyPr>
          <a:p>
            <a:pPr indent="0">
              <a:lnSpc>
                <a:spcPct val="150000"/>
              </a:lnSpc>
              <a:buFont typeface="Wingdings" panose="05000000000000000000" charset="0"/>
              <a:buNone/>
            </a:pPr>
            <a:r>
              <a:rPr lang="en-US" sz="1400" b="1">
                <a:solidFill>
                  <a:srgbClr val="C00000"/>
                </a:solidFill>
                <a:latin typeface="Microsoft YaHei Bold" panose="020B0703020204020201" charset="-122"/>
                <a:ea typeface="Microsoft YaHei Bold" panose="020B0703020204020201" charset="-122"/>
                <a:cs typeface="Microsoft YaHei Bold" panose="020B0703020204020201" charset="-122"/>
              </a:rPr>
              <a:t>stage5</a:t>
            </a:r>
            <a:r>
              <a:rPr lang="zh-CN" altLang="en-US" sz="1400" b="1">
                <a:solidFill>
                  <a:srgbClr val="C00000"/>
                </a:solidFill>
                <a:latin typeface="Microsoft YaHei Bold" panose="020B0703020204020201" charset="-122"/>
                <a:ea typeface="Microsoft YaHei Bold" panose="020B0703020204020201" charset="-122"/>
                <a:cs typeface="Microsoft YaHei Bold" panose="020B0703020204020201" charset="-122"/>
              </a:rPr>
              <a:t>在这里才能开始执行</a:t>
            </a:r>
            <a:endParaRPr lang="zh-CN" altLang="en-US" sz="1400" b="1">
              <a:solidFill>
                <a:srgbClr val="C00000"/>
              </a:solidFill>
              <a:latin typeface="Microsoft YaHei Bold" panose="020B0703020204020201" charset="-122"/>
              <a:ea typeface="Microsoft YaHei Bold" panose="020B0703020204020201" charset="-122"/>
              <a:cs typeface="Microsoft YaHei Bold" panose="020B0703020204020201" charset="-122"/>
            </a:endParaRPr>
          </a:p>
        </p:txBody>
      </p:sp>
      <p:sp>
        <p:nvSpPr>
          <p:cNvPr id="16" name="文本框 15"/>
          <p:cNvSpPr txBox="1"/>
          <p:nvPr/>
        </p:nvSpPr>
        <p:spPr>
          <a:xfrm>
            <a:off x="631190" y="5183505"/>
            <a:ext cx="7499350" cy="645160"/>
          </a:xfrm>
          <a:prstGeom prst="rect">
            <a:avLst/>
          </a:prstGeom>
          <a:noFill/>
        </p:spPr>
        <p:txBody>
          <a:bodyPr wrap="square" rtlCol="0">
            <a:noAutofit/>
          </a:bodyPr>
          <a:p>
            <a:pPr indent="0">
              <a:lnSpc>
                <a:spcPct val="150000"/>
              </a:lnSpc>
              <a:buFont typeface="Wingdings" panose="05000000000000000000" charset="0"/>
              <a:buNone/>
            </a:pPr>
            <a:r>
              <a:rPr lang="zh-CN" altLang="en-US" sz="1600">
                <a:latin typeface="Microsoft YaHei Regular" panose="020B0703020204020201" charset="-122"/>
                <a:ea typeface="Microsoft YaHei Regular" panose="020B0703020204020201" charset="-122"/>
                <a:cs typeface="Microsoft YaHei Regular" panose="020B0703020204020201" charset="-122"/>
              </a:rPr>
              <a:t>一个</a:t>
            </a:r>
            <a:r>
              <a:rPr lang="en-US" altLang="zh-CN" sz="1600">
                <a:latin typeface="Microsoft YaHei Regular" panose="020B0703020204020201" charset="-122"/>
                <a:ea typeface="Microsoft YaHei Regular" panose="020B0703020204020201" charset="-122"/>
                <a:cs typeface="Microsoft YaHei Regular" panose="020B0703020204020201" charset="-122"/>
              </a:rPr>
              <a:t>GPU</a:t>
            </a:r>
            <a:r>
              <a:rPr lang="zh-CN" altLang="en-US" sz="1600">
                <a:latin typeface="Microsoft YaHei Regular" panose="020B0703020204020201" charset="-122"/>
                <a:ea typeface="Microsoft YaHei Regular" panose="020B0703020204020201" charset="-122"/>
                <a:cs typeface="Microsoft YaHei Regular" panose="020B0703020204020201" charset="-122"/>
              </a:rPr>
              <a:t>同时只能处理一个</a:t>
            </a:r>
            <a:r>
              <a:rPr lang="en-US" altLang="zh-CN" sz="1600">
                <a:latin typeface="Microsoft YaHei Regular" panose="020B0703020204020201" charset="-122"/>
                <a:ea typeface="Microsoft YaHei Regular" panose="020B0703020204020201" charset="-122"/>
                <a:cs typeface="Microsoft YaHei Regular" panose="020B0703020204020201" charset="-122"/>
              </a:rPr>
              <a:t>stage</a:t>
            </a:r>
            <a:r>
              <a:rPr lang="zh-CN" altLang="en-US" sz="1600">
                <a:latin typeface="Microsoft YaHei Regular" panose="020B0703020204020201" charset="-122"/>
                <a:ea typeface="Microsoft YaHei Regular" panose="020B0703020204020201" charset="-122"/>
                <a:cs typeface="Microsoft YaHei Regular" panose="020B0703020204020201" charset="-122"/>
              </a:rPr>
              <a:t>的一个</a:t>
            </a:r>
            <a:r>
              <a:rPr lang="en-US" altLang="zh-CN" sz="1600">
                <a:latin typeface="Microsoft YaHei Regular" panose="020B0703020204020201" charset="-122"/>
                <a:ea typeface="Microsoft YaHei Regular" panose="020B0703020204020201" charset="-122"/>
                <a:cs typeface="Microsoft YaHei Regular" panose="020B0703020204020201" charset="-122"/>
              </a:rPr>
              <a:t>microbatch</a:t>
            </a:r>
            <a:r>
              <a:rPr lang="zh-CN" altLang="en-US" sz="1600">
                <a:latin typeface="Microsoft YaHei Regular" panose="020B0703020204020201" charset="-122"/>
                <a:ea typeface="Microsoft YaHei Regular" panose="020B0703020204020201" charset="-122"/>
                <a:cs typeface="Microsoft YaHei Regular" panose="020B0703020204020201" charset="-122"/>
              </a:rPr>
              <a:t>，所有</a:t>
            </a:r>
            <a:r>
              <a:rPr lang="en-US" altLang="zh-CN" sz="1600">
                <a:latin typeface="Microsoft YaHei Regular" panose="020B0703020204020201" charset="-122"/>
                <a:ea typeface="Microsoft YaHei Regular" panose="020B0703020204020201" charset="-122"/>
                <a:cs typeface="Microsoft YaHei Regular" panose="020B0703020204020201" charset="-122"/>
              </a:rPr>
              <a:t>stage</a:t>
            </a:r>
            <a:r>
              <a:rPr lang="zh-CN" altLang="en-US" sz="1600">
                <a:latin typeface="Microsoft YaHei Regular" panose="020B0703020204020201" charset="-122"/>
                <a:ea typeface="Microsoft YaHei Regular" panose="020B0703020204020201" charset="-122"/>
                <a:cs typeface="Microsoft YaHei Regular" panose="020B0703020204020201" charset="-122"/>
              </a:rPr>
              <a:t>正向传播结束之后才开始反向传播。</a:t>
            </a:r>
            <a:endParaRPr lang="zh-CN" altLang="en-US" sz="1600">
              <a:latin typeface="Microsoft YaHei Regular" panose="020B0703020204020201" charset="-122"/>
              <a:ea typeface="Microsoft YaHei Regular" panose="020B0703020204020201" charset="-122"/>
              <a:cs typeface="Microsoft YaHei Regular" panose="020B0703020204020201" charset="-122"/>
            </a:endParaRPr>
          </a:p>
        </p:txBody>
      </p:sp>
      <p:pic>
        <p:nvPicPr>
          <p:cNvPr id="17" name="图片 16"/>
          <p:cNvPicPr>
            <a:picLocks noChangeAspect="1"/>
          </p:cNvPicPr>
          <p:nvPr/>
        </p:nvPicPr>
        <p:blipFill>
          <a:blip r:embed="rId5"/>
          <a:stretch>
            <a:fillRect/>
          </a:stretch>
        </p:blipFill>
        <p:spPr>
          <a:xfrm>
            <a:off x="2728595" y="5626735"/>
            <a:ext cx="3708400" cy="777875"/>
          </a:xfrm>
          <a:prstGeom prst="rect">
            <a:avLst/>
          </a:prstGeom>
        </p:spPr>
      </p:pic>
      <p:pic>
        <p:nvPicPr>
          <p:cNvPr id="19" name="图片 18"/>
          <p:cNvPicPr>
            <a:picLocks noChangeAspect="1"/>
          </p:cNvPicPr>
          <p:nvPr/>
        </p:nvPicPr>
        <p:blipFill>
          <a:blip r:embed="rId6"/>
          <a:stretch>
            <a:fillRect/>
          </a:stretch>
        </p:blipFill>
        <p:spPr>
          <a:xfrm>
            <a:off x="3576955" y="6287135"/>
            <a:ext cx="1613535" cy="506095"/>
          </a:xfrm>
          <a:prstGeom prst="rect">
            <a:avLst/>
          </a:prstGeom>
        </p:spPr>
      </p:pic>
      <p:sp>
        <p:nvSpPr>
          <p:cNvPr id="25" name="矩形 24"/>
          <p:cNvSpPr/>
          <p:nvPr/>
        </p:nvSpPr>
        <p:spPr>
          <a:xfrm>
            <a:off x="5037455" y="4742815"/>
            <a:ext cx="1399540" cy="253365"/>
          </a:xfrm>
          <a:prstGeom prst="rect">
            <a:avLst/>
          </a:prstGeom>
          <a:solidFill>
            <a:schemeClr val="accent6">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1200">
              <a:solidFill>
                <a:schemeClr val="tx1"/>
              </a:solidFill>
            </a:endParaRPr>
          </a:p>
        </p:txBody>
      </p:sp>
      <p:sp>
        <p:nvSpPr>
          <p:cNvPr id="26" name="文本框 25"/>
          <p:cNvSpPr txBox="1"/>
          <p:nvPr/>
        </p:nvSpPr>
        <p:spPr>
          <a:xfrm>
            <a:off x="5008245" y="4677410"/>
            <a:ext cx="1478915" cy="363220"/>
          </a:xfrm>
          <a:prstGeom prst="rect">
            <a:avLst/>
          </a:prstGeom>
          <a:noFill/>
        </p:spPr>
        <p:txBody>
          <a:bodyPr wrap="square" rtlCol="0">
            <a:noAutofit/>
          </a:bodyPr>
          <a:p>
            <a:pPr indent="0" algn="ctr">
              <a:lnSpc>
                <a:spcPct val="150000"/>
              </a:lnSpc>
              <a:buFont typeface="Wingdings" panose="05000000000000000000" charset="0"/>
              <a:buNone/>
            </a:pPr>
            <a:r>
              <a:rPr lang="zh-CN" altLang="en-US" sz="1000">
                <a:latin typeface="Microsoft YaHei Regular" panose="020B0703020204020201" charset="-122"/>
                <a:ea typeface="Microsoft YaHei Regular" panose="020B0703020204020201" charset="-122"/>
                <a:cs typeface="Microsoft YaHei Regular" panose="020B0703020204020201" charset="-122"/>
              </a:rPr>
              <a:t>预取了一部分</a:t>
            </a:r>
            <a:r>
              <a:rPr lang="en-US" altLang="zh-CN" sz="1000">
                <a:latin typeface="Microsoft YaHei Regular" panose="020B0703020204020201" charset="-122"/>
                <a:ea typeface="Microsoft YaHei Regular" panose="020B0703020204020201" charset="-122"/>
                <a:cs typeface="Microsoft YaHei Regular" panose="020B0703020204020201" charset="-122"/>
              </a:rPr>
              <a:t>stage5</a:t>
            </a:r>
            <a:endParaRPr lang="en-US" altLang="zh-CN" sz="1000">
              <a:latin typeface="Microsoft YaHei Regular" panose="020B0703020204020201" charset="-122"/>
              <a:ea typeface="Microsoft YaHei Regular" panose="020B0703020204020201" charset="-122"/>
              <a:cs typeface="Microsoft YaHei Regular" panose="020B0703020204020201" charset="-122"/>
            </a:endParaRPr>
          </a:p>
        </p:txBody>
      </p:sp>
      <p:sp>
        <p:nvSpPr>
          <p:cNvPr id="30" name="文本框 29"/>
          <p:cNvSpPr txBox="1"/>
          <p:nvPr/>
        </p:nvSpPr>
        <p:spPr>
          <a:xfrm>
            <a:off x="5789295" y="4961255"/>
            <a:ext cx="1906905" cy="363220"/>
          </a:xfrm>
          <a:prstGeom prst="rect">
            <a:avLst/>
          </a:prstGeom>
          <a:noFill/>
        </p:spPr>
        <p:txBody>
          <a:bodyPr wrap="square" rtlCol="0">
            <a:noAutofit/>
          </a:bodyPr>
          <a:p>
            <a:pPr indent="0">
              <a:lnSpc>
                <a:spcPct val="150000"/>
              </a:lnSpc>
              <a:buFont typeface="Wingdings" panose="05000000000000000000" charset="0"/>
              <a:buNone/>
            </a:pPr>
            <a:r>
              <a:rPr lang="zh-CN" altLang="en-US" sz="1200">
                <a:latin typeface="Microsoft YaHei Regular" panose="020B0703020204020201" charset="-122"/>
                <a:ea typeface="Microsoft YaHei Regular" panose="020B0703020204020201" charset="-122"/>
                <a:cs typeface="Microsoft YaHei Regular" panose="020B0703020204020201" charset="-122"/>
              </a:rPr>
              <a:t>还有一部分需要等待加载</a:t>
            </a:r>
            <a:endParaRPr lang="zh-CN" altLang="en-US" sz="1200">
              <a:latin typeface="Microsoft YaHei Regular" panose="020B0703020204020201" charset="-122"/>
              <a:ea typeface="Microsoft YaHei Regular" panose="020B0703020204020201" charset="-122"/>
              <a:cs typeface="Microsoft YaHei Regular" panose="020B0703020204020201" charset="-122"/>
            </a:endParaRPr>
          </a:p>
        </p:txBody>
      </p:sp>
      <p:sp>
        <p:nvSpPr>
          <p:cNvPr id="2" name="文本框 1"/>
          <p:cNvSpPr txBox="1"/>
          <p:nvPr/>
        </p:nvSpPr>
        <p:spPr>
          <a:xfrm>
            <a:off x="5560695" y="3060700"/>
            <a:ext cx="527050" cy="487045"/>
          </a:xfrm>
          <a:prstGeom prst="rect">
            <a:avLst/>
          </a:prstGeom>
          <a:noFill/>
        </p:spPr>
        <p:txBody>
          <a:bodyPr wrap="square" rtlCol="0">
            <a:noAutofit/>
          </a:bodyPr>
          <a:p>
            <a:pPr indent="0">
              <a:lnSpc>
                <a:spcPct val="150000"/>
              </a:lnSpc>
              <a:buFont typeface="Wingdings" panose="05000000000000000000" charset="0"/>
              <a:buNone/>
            </a:pPr>
            <a:r>
              <a:rPr lang="zh-CN" sz="1600">
                <a:latin typeface="Times New Roman Regular" panose="02020503050405090304" charset="0"/>
                <a:ea typeface="Microsoft YaHei Regular" panose="020B0703020204020201" charset="-122"/>
                <a:cs typeface="Times New Roman Regular" panose="02020503050405090304" charset="0"/>
              </a:rPr>
              <a:t>（</a:t>
            </a:r>
            <a:r>
              <a:rPr lang="en-US" altLang="zh-CN" sz="1600">
                <a:latin typeface="Times New Roman Regular" panose="02020503050405090304" charset="0"/>
                <a:ea typeface="Microsoft YaHei Regular" panose="020B0703020204020201" charset="-122"/>
                <a:cs typeface="Times New Roman Regular" panose="02020503050405090304" charset="0"/>
              </a:rPr>
              <a:t>6</a:t>
            </a:r>
            <a:r>
              <a:rPr lang="zh-CN" altLang="en-US" sz="1600">
                <a:latin typeface="Times New Roman Regular" panose="02020503050405090304" charset="0"/>
                <a:ea typeface="Microsoft YaHei Regular" panose="020B0703020204020201" charset="-122"/>
                <a:cs typeface="Times New Roman Regular" panose="02020503050405090304" charset="0"/>
              </a:rPr>
              <a:t>）</a:t>
            </a:r>
            <a:endParaRPr lang="zh-CN" altLang="en-US" sz="1600">
              <a:latin typeface="Times New Roman Regular" panose="02020503050405090304" charset="0"/>
              <a:ea typeface="Microsoft YaHei Regular" panose="020B0703020204020201" charset="-122"/>
              <a:cs typeface="Times New Roman Regular" panose="02020503050405090304" charset="0"/>
            </a:endParaRPr>
          </a:p>
        </p:txBody>
      </p:sp>
      <p:pic>
        <p:nvPicPr>
          <p:cNvPr id="11" name="图片 10"/>
          <p:cNvPicPr>
            <a:picLocks noChangeAspect="1"/>
          </p:cNvPicPr>
          <p:nvPr/>
        </p:nvPicPr>
        <p:blipFill>
          <a:blip r:embed="rId7"/>
          <a:stretch>
            <a:fillRect/>
          </a:stretch>
        </p:blipFill>
        <p:spPr>
          <a:xfrm>
            <a:off x="6487160" y="1771650"/>
            <a:ext cx="1498600" cy="1285240"/>
          </a:xfrm>
          <a:prstGeom prst="rect">
            <a:avLst/>
          </a:prstGeom>
        </p:spPr>
      </p:pic>
      <p:sp>
        <p:nvSpPr>
          <p:cNvPr id="18" name="文本框 17"/>
          <p:cNvSpPr txBox="1"/>
          <p:nvPr/>
        </p:nvSpPr>
        <p:spPr>
          <a:xfrm>
            <a:off x="4390390" y="4474210"/>
            <a:ext cx="527050" cy="487045"/>
          </a:xfrm>
          <a:prstGeom prst="rect">
            <a:avLst/>
          </a:prstGeom>
          <a:noFill/>
        </p:spPr>
        <p:txBody>
          <a:bodyPr wrap="square" rtlCol="0">
            <a:noAutofit/>
          </a:bodyPr>
          <a:p>
            <a:pPr indent="0">
              <a:lnSpc>
                <a:spcPct val="150000"/>
              </a:lnSpc>
              <a:buFont typeface="Wingdings" panose="05000000000000000000" charset="0"/>
              <a:buNone/>
            </a:pPr>
            <a:r>
              <a:rPr lang="zh-CN" sz="1600">
                <a:latin typeface="Times New Roman Regular" panose="02020503050405090304" charset="0"/>
                <a:ea typeface="Microsoft YaHei Regular" panose="020B0703020204020201" charset="-122"/>
                <a:cs typeface="Times New Roman Regular" panose="02020503050405090304" charset="0"/>
              </a:rPr>
              <a:t>（</a:t>
            </a:r>
            <a:r>
              <a:rPr lang="en-US" altLang="zh-CN" sz="1600">
                <a:latin typeface="Times New Roman Regular" panose="02020503050405090304" charset="0"/>
                <a:ea typeface="Microsoft YaHei Regular" panose="020B0703020204020201" charset="-122"/>
                <a:cs typeface="Times New Roman Regular" panose="02020503050405090304" charset="0"/>
              </a:rPr>
              <a:t>7</a:t>
            </a:r>
            <a:r>
              <a:rPr lang="zh-CN" altLang="en-US" sz="1600">
                <a:latin typeface="Times New Roman Regular" panose="02020503050405090304" charset="0"/>
                <a:ea typeface="Microsoft YaHei Regular" panose="020B0703020204020201" charset="-122"/>
                <a:cs typeface="Times New Roman Regular" panose="02020503050405090304" charset="0"/>
              </a:rPr>
              <a:t>）</a:t>
            </a:r>
            <a:endParaRPr lang="zh-CN" altLang="en-US" sz="1600">
              <a:latin typeface="Times New Roman Regular" panose="02020503050405090304" charset="0"/>
              <a:ea typeface="Microsoft YaHei Regular" panose="020B0703020204020201" charset="-122"/>
              <a:cs typeface="Times New Roman Regular" panose="02020503050405090304" charset="0"/>
            </a:endParaRPr>
          </a:p>
        </p:txBody>
      </p:sp>
      <p:pic>
        <p:nvPicPr>
          <p:cNvPr id="20" name="图片 19"/>
          <p:cNvPicPr>
            <a:picLocks noChangeAspect="1"/>
          </p:cNvPicPr>
          <p:nvPr/>
        </p:nvPicPr>
        <p:blipFill>
          <a:blip r:embed="rId8"/>
          <a:stretch>
            <a:fillRect/>
          </a:stretch>
        </p:blipFill>
        <p:spPr>
          <a:xfrm>
            <a:off x="1905635" y="2070735"/>
            <a:ext cx="3703320" cy="455295"/>
          </a:xfrm>
          <a:prstGeom prst="rect">
            <a:avLst/>
          </a:prstGeom>
        </p:spPr>
      </p:pic>
      <p:sp>
        <p:nvSpPr>
          <p:cNvPr id="24" name="文本框 23"/>
          <p:cNvSpPr txBox="1"/>
          <p:nvPr/>
        </p:nvSpPr>
        <p:spPr>
          <a:xfrm>
            <a:off x="521335" y="1681480"/>
            <a:ext cx="2701290" cy="414655"/>
          </a:xfrm>
          <a:prstGeom prst="rect">
            <a:avLst/>
          </a:prstGeom>
          <a:noFill/>
        </p:spPr>
        <p:txBody>
          <a:bodyPr wrap="square" rtlCol="0">
            <a:noAutofit/>
          </a:bodyPr>
          <a:p>
            <a:pPr indent="0">
              <a:lnSpc>
                <a:spcPct val="150000"/>
              </a:lnSpc>
              <a:buFont typeface="Wingdings" panose="05000000000000000000" charset="0"/>
              <a:buNone/>
            </a:pPr>
            <a:r>
              <a:rPr lang="zh-CN" altLang="en-US" sz="1600">
                <a:latin typeface="Microsoft YaHei Regular" panose="020B0703020204020201" charset="-122"/>
                <a:ea typeface="Microsoft YaHei Regular" panose="020B0703020204020201" charset="-122"/>
                <a:cs typeface="Microsoft YaHei Regular" panose="020B0703020204020201" charset="-122"/>
              </a:rPr>
              <a:t>几个时间变量之间的</a:t>
            </a:r>
            <a:r>
              <a:rPr lang="zh-CN" altLang="en-US" sz="1600">
                <a:latin typeface="Microsoft YaHei Regular" panose="020B0703020204020201" charset="-122"/>
                <a:ea typeface="Microsoft YaHei Regular" panose="020B0703020204020201" charset="-122"/>
                <a:cs typeface="Microsoft YaHei Regular" panose="020B0703020204020201" charset="-122"/>
              </a:rPr>
              <a:t>关系：</a:t>
            </a:r>
            <a:endParaRPr lang="zh-CN" altLang="en-US" sz="1600">
              <a:latin typeface="Microsoft YaHei Regular" panose="020B0703020204020201" charset="-122"/>
              <a:ea typeface="Microsoft YaHei Regular" panose="020B0703020204020201" charset="-122"/>
              <a:cs typeface="Microsoft YaHei Regular" panose="020B0703020204020201" charset="-122"/>
            </a:endParaRPr>
          </a:p>
        </p:txBody>
      </p:sp>
      <p:sp>
        <p:nvSpPr>
          <p:cNvPr id="27" name="文本框 26"/>
          <p:cNvSpPr txBox="1"/>
          <p:nvPr/>
        </p:nvSpPr>
        <p:spPr>
          <a:xfrm>
            <a:off x="5687695" y="2007235"/>
            <a:ext cx="527050" cy="487045"/>
          </a:xfrm>
          <a:prstGeom prst="rect">
            <a:avLst/>
          </a:prstGeom>
          <a:noFill/>
        </p:spPr>
        <p:txBody>
          <a:bodyPr wrap="square" rtlCol="0">
            <a:noAutofit/>
          </a:bodyPr>
          <a:p>
            <a:pPr indent="0">
              <a:lnSpc>
                <a:spcPct val="150000"/>
              </a:lnSpc>
              <a:buFont typeface="Wingdings" panose="05000000000000000000" charset="0"/>
              <a:buNone/>
            </a:pPr>
            <a:r>
              <a:rPr lang="zh-CN" sz="1600">
                <a:latin typeface="Times New Roman Regular" panose="02020503050405090304" charset="0"/>
                <a:ea typeface="Microsoft YaHei Regular" panose="020B0703020204020201" charset="-122"/>
                <a:cs typeface="Times New Roman Regular" panose="02020503050405090304" charset="0"/>
              </a:rPr>
              <a:t>（</a:t>
            </a:r>
            <a:r>
              <a:rPr lang="en-US" altLang="zh-CN" sz="1600">
                <a:latin typeface="Times New Roman Regular" panose="02020503050405090304" charset="0"/>
                <a:ea typeface="Microsoft YaHei Regular" panose="020B0703020204020201" charset="-122"/>
                <a:cs typeface="Times New Roman Regular" panose="02020503050405090304" charset="0"/>
              </a:rPr>
              <a:t>5</a:t>
            </a:r>
            <a:r>
              <a:rPr lang="zh-CN" altLang="en-US" sz="1600">
                <a:latin typeface="Times New Roman Regular" panose="02020503050405090304" charset="0"/>
                <a:ea typeface="Microsoft YaHei Regular" panose="020B0703020204020201" charset="-122"/>
                <a:cs typeface="Times New Roman Regular" panose="02020503050405090304" charset="0"/>
              </a:rPr>
              <a:t>）</a:t>
            </a:r>
            <a:endParaRPr lang="zh-CN" altLang="en-US" sz="1600">
              <a:latin typeface="Times New Roman Regular" panose="02020503050405090304" charset="0"/>
              <a:ea typeface="Microsoft YaHei Regular" panose="020B0703020204020201" charset="-122"/>
              <a:cs typeface="Times New Roman Regular" panose="02020503050405090304" charset="0"/>
            </a:endParaRPr>
          </a:p>
        </p:txBody>
      </p:sp>
      <p:sp>
        <p:nvSpPr>
          <p:cNvPr id="28" name="文本框 27"/>
          <p:cNvSpPr txBox="1"/>
          <p:nvPr/>
        </p:nvSpPr>
        <p:spPr>
          <a:xfrm>
            <a:off x="6487160" y="5637530"/>
            <a:ext cx="527050" cy="487045"/>
          </a:xfrm>
          <a:prstGeom prst="rect">
            <a:avLst/>
          </a:prstGeom>
          <a:noFill/>
        </p:spPr>
        <p:txBody>
          <a:bodyPr wrap="square" rtlCol="0">
            <a:noAutofit/>
          </a:bodyPr>
          <a:p>
            <a:pPr indent="0">
              <a:lnSpc>
                <a:spcPct val="150000"/>
              </a:lnSpc>
              <a:buFont typeface="Wingdings" panose="05000000000000000000" charset="0"/>
              <a:buNone/>
            </a:pPr>
            <a:r>
              <a:rPr lang="zh-CN" sz="1600">
                <a:latin typeface="Times New Roman Regular" panose="02020503050405090304" charset="0"/>
                <a:ea typeface="Microsoft YaHei Regular" panose="020B0703020204020201" charset="-122"/>
                <a:cs typeface="Times New Roman Regular" panose="02020503050405090304" charset="0"/>
              </a:rPr>
              <a:t>（</a:t>
            </a:r>
            <a:r>
              <a:rPr lang="en-US" altLang="zh-CN" sz="1600">
                <a:latin typeface="Times New Roman Regular" panose="02020503050405090304" charset="0"/>
                <a:ea typeface="Microsoft YaHei Regular" panose="020B0703020204020201" charset="-122"/>
                <a:cs typeface="Times New Roman Regular" panose="02020503050405090304" charset="0"/>
              </a:rPr>
              <a:t>8</a:t>
            </a:r>
            <a:r>
              <a:rPr lang="zh-CN" altLang="en-US" sz="1600">
                <a:latin typeface="Times New Roman Regular" panose="02020503050405090304" charset="0"/>
                <a:ea typeface="Microsoft YaHei Regular" panose="020B0703020204020201" charset="-122"/>
                <a:cs typeface="Times New Roman Regular" panose="02020503050405090304" charset="0"/>
              </a:rPr>
              <a:t>）</a:t>
            </a:r>
            <a:endParaRPr lang="zh-CN" altLang="en-US" sz="1600">
              <a:latin typeface="Times New Roman Regular" panose="02020503050405090304" charset="0"/>
              <a:ea typeface="Microsoft YaHei Regular" panose="020B0703020204020201" charset="-122"/>
              <a:cs typeface="Times New Roman Regular" panose="02020503050405090304" charset="0"/>
            </a:endParaRPr>
          </a:p>
        </p:txBody>
      </p:sp>
      <p:sp>
        <p:nvSpPr>
          <p:cNvPr id="29" name="文本框 28"/>
          <p:cNvSpPr txBox="1"/>
          <p:nvPr/>
        </p:nvSpPr>
        <p:spPr>
          <a:xfrm>
            <a:off x="6499860" y="6249670"/>
            <a:ext cx="527050" cy="487045"/>
          </a:xfrm>
          <a:prstGeom prst="rect">
            <a:avLst/>
          </a:prstGeom>
          <a:noFill/>
        </p:spPr>
        <p:txBody>
          <a:bodyPr wrap="square" rtlCol="0">
            <a:noAutofit/>
          </a:bodyPr>
          <a:p>
            <a:pPr indent="0">
              <a:lnSpc>
                <a:spcPct val="150000"/>
              </a:lnSpc>
              <a:buFont typeface="Wingdings" panose="05000000000000000000" charset="0"/>
              <a:buNone/>
            </a:pPr>
            <a:r>
              <a:rPr lang="zh-CN" sz="1600">
                <a:latin typeface="Times New Roman Regular" panose="02020503050405090304" charset="0"/>
                <a:ea typeface="Microsoft YaHei Regular" panose="020B0703020204020201" charset="-122"/>
                <a:cs typeface="Times New Roman Regular" panose="02020503050405090304" charset="0"/>
              </a:rPr>
              <a:t>（</a:t>
            </a:r>
            <a:r>
              <a:rPr lang="en-US" altLang="zh-CN" sz="1600">
                <a:latin typeface="Times New Roman Regular" panose="02020503050405090304" charset="0"/>
                <a:ea typeface="Microsoft YaHei Regular" panose="020B0703020204020201" charset="-122"/>
                <a:cs typeface="Times New Roman Regular" panose="02020503050405090304" charset="0"/>
              </a:rPr>
              <a:t>9</a:t>
            </a:r>
            <a:r>
              <a:rPr lang="zh-CN" altLang="en-US" sz="1600">
                <a:latin typeface="Times New Roman Regular" panose="02020503050405090304" charset="0"/>
                <a:ea typeface="Microsoft YaHei Regular" panose="020B0703020204020201" charset="-122"/>
                <a:cs typeface="Times New Roman Regular" panose="02020503050405090304" charset="0"/>
              </a:rPr>
              <a:t>）</a:t>
            </a:r>
            <a:endParaRPr lang="zh-CN" altLang="en-US" sz="1600">
              <a:latin typeface="Times New Roman Regular" panose="02020503050405090304" charset="0"/>
              <a:ea typeface="Microsoft YaHei Regular" panose="020B0703020204020201" charset="-122"/>
              <a:cs typeface="Times New Roman Regular" panose="0202050305040509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Mobius </a:t>
            </a:r>
            <a:r>
              <a:rPr lang="en-US" altLang="zh-CN" dirty="0">
                <a:latin typeface="Times New Roman" panose="02020503050405090304" pitchFamily="18" charset="0"/>
                <a:cs typeface="Times New Roman" panose="02020503050405090304" pitchFamily="18" charset="0"/>
                <a:sym typeface="+mn-ea"/>
              </a:rPr>
              <a:t>Design</a:t>
            </a:r>
            <a:endParaRPr lang="en-US" altLang="zh-CN" dirty="0">
              <a:latin typeface="Times New Roman" panose="02020503050405090304" pitchFamily="18" charset="0"/>
              <a:cs typeface="Times New Roman" panose="02020503050405090304" pitchFamily="18" charset="0"/>
              <a:sym typeface="+mn-ea"/>
            </a:endParaRPr>
          </a:p>
        </p:txBody>
      </p:sp>
      <p:sp>
        <p:nvSpPr>
          <p:cNvPr id="5" name="文本框 4"/>
          <p:cNvSpPr txBox="1"/>
          <p:nvPr/>
        </p:nvSpPr>
        <p:spPr>
          <a:xfrm>
            <a:off x="414655" y="852805"/>
            <a:ext cx="3060700" cy="645160"/>
          </a:xfrm>
          <a:prstGeom prst="rect">
            <a:avLst/>
          </a:prstGeom>
          <a:noFill/>
        </p:spPr>
        <p:txBody>
          <a:bodyPr wrap="square">
            <a:spAutoFit/>
          </a:bodyPr>
          <a:lstStyle/>
          <a:p>
            <a:pPr indent="0">
              <a:lnSpc>
                <a:spcPct val="150000"/>
              </a:lnSpc>
              <a:buFont typeface="Wingdings" panose="05000000000000000000" pitchFamily="2" charset="2"/>
              <a:buNone/>
            </a:pPr>
            <a:r>
              <a:rPr lang="en-US" altLang="zh-CN" sz="2400" b="1" dirty="0">
                <a:latin typeface="Microsoft YaHei Bold" panose="020B0703020204020201" charset="-122"/>
                <a:ea typeface="Microsoft YaHei Bold" panose="020B0703020204020201" charset="-122"/>
              </a:rPr>
              <a:t>Mo</a:t>
            </a:r>
            <a:r>
              <a:rPr lang="en-US" altLang="zh-CN" sz="2400" b="1" dirty="0">
                <a:latin typeface="Microsoft YaHei Bold" panose="020B0703020204020201" charset="-122"/>
                <a:ea typeface="Microsoft YaHei Bold" panose="020B0703020204020201" charset="-122"/>
              </a:rPr>
              <a:t>del Partition</a:t>
            </a:r>
            <a:endParaRPr lang="en-US" altLang="zh-CN" sz="2400" b="1" dirty="0">
              <a:latin typeface="Microsoft YaHei Bold" panose="020B0703020204020201" charset="-122"/>
              <a:ea typeface="Microsoft YaHei Bold" panose="020B0703020204020201" charset="-122"/>
            </a:endParaRPr>
          </a:p>
        </p:txBody>
      </p:sp>
      <p:pic>
        <p:nvPicPr>
          <p:cNvPr id="22" name="图片 21"/>
          <p:cNvPicPr>
            <a:picLocks noChangeAspect="1"/>
          </p:cNvPicPr>
          <p:nvPr/>
        </p:nvPicPr>
        <p:blipFill>
          <a:blip r:embed="rId1"/>
          <a:stretch>
            <a:fillRect/>
          </a:stretch>
        </p:blipFill>
        <p:spPr>
          <a:xfrm>
            <a:off x="8257540" y="1205865"/>
            <a:ext cx="3946525" cy="4792980"/>
          </a:xfrm>
          <a:prstGeom prst="rect">
            <a:avLst/>
          </a:prstGeom>
        </p:spPr>
      </p:pic>
      <p:sp>
        <p:nvSpPr>
          <p:cNvPr id="4" name="文本框 3"/>
          <p:cNvSpPr txBox="1"/>
          <p:nvPr/>
        </p:nvSpPr>
        <p:spPr>
          <a:xfrm>
            <a:off x="495935" y="1394460"/>
            <a:ext cx="5001260" cy="487045"/>
          </a:xfrm>
          <a:prstGeom prst="rect">
            <a:avLst/>
          </a:prstGeom>
          <a:noFill/>
        </p:spPr>
        <p:txBody>
          <a:bodyPr wrap="square" rtlCol="0">
            <a:noAutofit/>
          </a:bodyPr>
          <a:p>
            <a:pPr indent="0">
              <a:lnSpc>
                <a:spcPct val="150000"/>
              </a:lnSpc>
              <a:buFont typeface="Wingdings" panose="05000000000000000000" charset="0"/>
              <a:buNone/>
            </a:pPr>
            <a:r>
              <a:rPr lang="zh-CN" altLang="en-US" sz="2400">
                <a:latin typeface="Times New Roman Regular" panose="02020503050405090304" charset="0"/>
                <a:ea typeface="Microsoft YaHei Regular" panose="020B0703020204020201" charset="-122"/>
                <a:cs typeface="Times New Roman Regular" panose="02020503050405090304" charset="0"/>
              </a:rPr>
              <a:t>分配方案变量</a:t>
            </a:r>
            <a:r>
              <a:rPr lang="en-US" altLang="zh-CN" sz="2400" i="1">
                <a:latin typeface="Times New Roman Italic" panose="02020503050405090304" charset="0"/>
                <a:ea typeface="Microsoft YaHei Regular" panose="020B0703020204020201" charset="-122"/>
                <a:cs typeface="Times New Roman Italic" panose="02020503050405090304" charset="0"/>
              </a:rPr>
              <a:t>B</a:t>
            </a:r>
            <a:r>
              <a:rPr lang="en-US" altLang="zh-CN" sz="2400" i="1" baseline="-25000">
                <a:latin typeface="Times New Roman Italic" panose="02020503050405090304" charset="0"/>
                <a:ea typeface="Microsoft YaHei Regular" panose="020B0703020204020201" charset="-122"/>
                <a:cs typeface="Times New Roman Italic" panose="02020503050405090304" charset="0"/>
              </a:rPr>
              <a:t>i,j </a:t>
            </a:r>
            <a:r>
              <a:rPr lang="zh-CN" altLang="en-US" sz="2400">
                <a:latin typeface="Times New Roman Regular" panose="02020503050405090304" charset="0"/>
                <a:ea typeface="Microsoft YaHei Regular" panose="020B0703020204020201" charset="-122"/>
                <a:cs typeface="Times New Roman Regular" panose="02020503050405090304" charset="0"/>
              </a:rPr>
              <a:t>？</a:t>
            </a:r>
            <a:endParaRPr lang="zh-CN" altLang="en-US" sz="2400">
              <a:latin typeface="Times New Roman Regular" panose="02020503050405090304" charset="0"/>
              <a:ea typeface="Microsoft YaHei Regular" panose="020B0703020204020201" charset="-122"/>
              <a:cs typeface="Times New Roman Regular" panose="02020503050405090304" charset="0"/>
            </a:endParaRPr>
          </a:p>
        </p:txBody>
      </p:sp>
      <p:sp>
        <p:nvSpPr>
          <p:cNvPr id="8" name="矩形 7"/>
          <p:cNvSpPr/>
          <p:nvPr/>
        </p:nvSpPr>
        <p:spPr>
          <a:xfrm>
            <a:off x="8257540" y="2663190"/>
            <a:ext cx="3792220" cy="829945"/>
          </a:xfrm>
          <a:prstGeom prst="rect">
            <a:avLst/>
          </a:prstGeom>
          <a:noFill/>
          <a:ln w="25400" cap="flat" cmpd="sng">
            <a:solidFill>
              <a:srgbClr val="C00000"/>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32" name="文本框 31"/>
              <p:cNvSpPr txBox="1"/>
              <p:nvPr/>
            </p:nvSpPr>
            <p:spPr>
              <a:xfrm>
                <a:off x="495935" y="2176145"/>
                <a:ext cx="7059930" cy="645160"/>
              </a:xfrm>
              <a:prstGeom prst="rect">
                <a:avLst/>
              </a:prstGeom>
              <a:noFill/>
            </p:spPr>
            <p:txBody>
              <a:bodyPr wrap="square" rtlCol="0">
                <a:noAutofit/>
              </a:bodyPr>
              <a:p>
                <a:pPr indent="0">
                  <a:lnSpc>
                    <a:spcPct val="150000"/>
                  </a:lnSpc>
                  <a:buFont typeface="Wingdings" panose="05000000000000000000" charset="0"/>
                  <a:buNone/>
                </a:pPr>
                <a:r>
                  <a:rPr lang="zh-CN" altLang="en-US">
                    <a:latin typeface="Microsoft YaHei Regular" panose="020B0703020204020201" charset="-122"/>
                    <a:ea typeface="Microsoft YaHei Regular" panose="020B0703020204020201" charset="-122"/>
                    <a:cs typeface="Microsoft YaHei Regular" panose="020B0703020204020201" charset="-122"/>
                  </a:rPr>
                  <a:t>个人的补充：分配方案</a:t>
                </a:r>
                <a:r>
                  <a:rPr lang="zh-CN" altLang="en-US">
                    <a:latin typeface="Microsoft YaHei Regular" panose="020B0703020204020201" charset="-122"/>
                    <a:ea typeface="Microsoft YaHei Regular" panose="020B0703020204020201" charset="-122"/>
                    <a:cs typeface="Microsoft YaHei Regular" panose="020B0703020204020201" charset="-122"/>
                  </a:rPr>
                  <a:t>变量跟</a:t>
                </a:r>
                <a14:m>
                  <m:oMath xmlns:m="http://schemas.openxmlformats.org/officeDocument/2006/math">
                    <m:r>
                      <a:rPr lang="zh-CN" altLang="en-US">
                        <a:latin typeface="DejaVu Math TeX Gyre" panose="02000503000000000000" charset="0"/>
                        <a:ea typeface="Microsoft YaHei Regular" panose="020B0703020204020201" charset="-122"/>
                        <a:cs typeface="DejaVu Math TeX Gyre" panose="02000503000000000000" charset="0"/>
                      </a:rPr>
                      <m:t>每个</m:t>
                    </m:r>
                    <m:r>
                      <a:rPr lang="en-US" altLang="zh-CN">
                        <a:latin typeface="DejaVu Math TeX Gyre" panose="02000503000000000000" charset="0"/>
                        <a:ea typeface="Microsoft YaHei Regular" panose="020B0703020204020201" charset="-122"/>
                        <a:cs typeface="DejaVu Math TeX Gyre" panose="02000503000000000000" charset="0"/>
                      </a:rPr>
                      <m:t>stage</m:t>
                    </m:r>
                    <m:r>
                      <a:rPr lang="zh-CN" altLang="en-US">
                        <a:latin typeface="DejaVu Math TeX Gyre" panose="02000503000000000000" charset="0"/>
                        <a:ea typeface="Microsoft YaHei Regular" panose="020B0703020204020201" charset="-122"/>
                        <a:cs typeface="DejaVu Math TeX Gyre" panose="02000503000000000000" charset="0"/>
                      </a:rPr>
                      <m:t>的</m:t>
                    </m:r>
                    <m:r>
                      <a:rPr lang="zh-CN" altLang="en-US">
                        <a:latin typeface="DejaVu Math TeX Gyre" panose="02000503000000000000" charset="0"/>
                        <a:ea typeface="Microsoft YaHei Regular" panose="020B0703020204020201" charset="-122"/>
                        <a:cs typeface="DejaVu Math TeX Gyre" panose="02000503000000000000" charset="0"/>
                      </a:rPr>
                      <m:t>内存占用变量</m:t>
                    </m:r>
                    <m:sSubSup>
                      <m:sSubSupPr>
                        <m:ctrlPr>
                          <a:rPr lang="en-US" altLang="zh-CN" i="1">
                            <a:latin typeface="DejaVu Math TeX Gyre" panose="02000503000000000000" charset="0"/>
                            <a:ea typeface="Microsoft YaHei Regular" panose="020B0703020204020201" charset="-122"/>
                            <a:cs typeface="DejaVu Math TeX Gyre" panose="02000503000000000000" charset="0"/>
                          </a:rPr>
                        </m:ctrlPr>
                      </m:sSubSupPr>
                      <m:e>
                        <m:r>
                          <a:rPr lang="en-US" altLang="zh-CN" i="1">
                            <a:latin typeface="DejaVu Math TeX Gyre" panose="02000503000000000000" charset="0"/>
                            <a:ea typeface="Microsoft YaHei Regular" panose="020B0703020204020201" charset="-122"/>
                            <a:cs typeface="DejaVu Math TeX Gyre" panose="02000503000000000000" charset="0"/>
                          </a:rPr>
                          <m:t>𝑆</m:t>
                        </m:r>
                      </m:e>
                      <m:sub>
                        <m:r>
                          <a:rPr lang="en-US" altLang="zh-CN" i="1">
                            <a:latin typeface="DejaVu Math TeX Gyre" panose="02000503000000000000" charset="0"/>
                            <a:ea typeface="Microsoft YaHei Regular" panose="020B0703020204020201" charset="-122"/>
                            <a:cs typeface="DejaVu Math TeX Gyre" panose="02000503000000000000" charset="0"/>
                          </a:rPr>
                          <m:t>𝑖</m:t>
                        </m:r>
                      </m:sub>
                      <m:sup>
                        <m:r>
                          <a:rPr lang="en-US" altLang="zh-CN" i="1">
                            <a:latin typeface="DejaVu Math TeX Gyre" panose="02000503000000000000" charset="0"/>
                            <a:ea typeface="Microsoft YaHei Regular" panose="020B0703020204020201" charset="-122"/>
                            <a:cs typeface="DejaVu Math TeX Gyre" panose="02000503000000000000" charset="0"/>
                          </a:rPr>
                          <m:t>𝑒</m:t>
                        </m:r>
                      </m:sup>
                    </m:sSubSup>
                    <m:r>
                      <a:rPr lang="zh-CN" altLang="en-US" i="1">
                        <a:latin typeface="DejaVu Math TeX Gyre" panose="02000503000000000000" charset="0"/>
                        <a:ea typeface="Microsoft YaHei Regular" panose="020B0703020204020201" charset="-122"/>
                        <a:cs typeface="DejaVu Math TeX Gyre" panose="02000503000000000000" charset="0"/>
                      </a:rPr>
                      <m:t>有关</m:t>
                    </m:r>
                    <m:r>
                      <a:rPr lang="en-US" altLang="zh-CN" i="1">
                        <a:latin typeface="DejaVu Math TeX Gyre" panose="02000503000000000000" charset="0"/>
                        <a:ea typeface="SimSun" panose="02010600030101010101" charset="-122"/>
                        <a:cs typeface="DejaVu Math TeX Gyre" panose="02000503000000000000" charset="0"/>
                      </a:rPr>
                      <m:t>。</m:t>
                    </m:r>
                  </m:oMath>
                </a14:m>
                <a:endParaRPr lang="zh-CN" altLang="en-US" i="1">
                  <a:latin typeface="Microsoft YaHei Regular" panose="020B0703020204020201" charset="-122"/>
                  <a:ea typeface="Microsoft YaHei Regular" panose="020B0703020204020201" charset="-122"/>
                  <a:cs typeface="Microsoft YaHei Regular" panose="020B0703020204020201" charset="-122"/>
                </a:endParaRPr>
              </a:p>
            </p:txBody>
          </p:sp>
        </mc:Choice>
        <mc:Fallback>
          <p:sp>
            <p:nvSpPr>
              <p:cNvPr id="32" name="文本框 31"/>
              <p:cNvSpPr txBox="1">
                <a:spLocks noRot="1" noChangeAspect="1" noMove="1" noResize="1" noEditPoints="1" noAdjustHandles="1" noChangeArrowheads="1" noChangeShapeType="1" noTextEdit="1"/>
              </p:cNvSpPr>
              <p:nvPr/>
            </p:nvSpPr>
            <p:spPr>
              <a:xfrm>
                <a:off x="495935" y="2176145"/>
                <a:ext cx="7059930" cy="64516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918845" y="2903220"/>
                <a:ext cx="5422265" cy="830580"/>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sSubSup>
                        <m:sSubSupPr>
                          <m:ctrlPr>
                            <a:rPr lang="en-US" altLang="zh-CN" i="1">
                              <a:latin typeface="DejaVu Math TeX Gyre" panose="02000503000000000000" charset="0"/>
                              <a:cs typeface="DejaVu Math TeX Gyre" panose="02000503000000000000" charset="0"/>
                            </a:rPr>
                          </m:ctrlPr>
                        </m:sSubSupPr>
                        <m:e>
                          <m:r>
                            <a:rPr lang="en-US" altLang="zh-CN" i="1">
                              <a:latin typeface="DejaVu Math TeX Gyre" panose="02000503000000000000" charset="0"/>
                              <a:cs typeface="DejaVu Math TeX Gyre" panose="02000503000000000000" charset="0"/>
                            </a:rPr>
                            <m:t>𝑆</m:t>
                          </m:r>
                        </m:e>
                        <m:sub>
                          <m:r>
                            <a:rPr lang="en-US" altLang="zh-CN" i="1">
                              <a:latin typeface="DejaVu Math TeX Gyre" panose="02000503000000000000" charset="0"/>
                              <a:cs typeface="DejaVu Math TeX Gyre" panose="02000503000000000000" charset="0"/>
                            </a:rPr>
                            <m:t>𝑗</m:t>
                          </m:r>
                        </m:sub>
                        <m:sup>
                          <m:r>
                            <a:rPr lang="en-US" altLang="zh-CN" i="1">
                              <a:latin typeface="DejaVu Math TeX Gyre" panose="02000503000000000000" charset="0"/>
                              <a:cs typeface="DejaVu Math TeX Gyre" panose="02000503000000000000" charset="0"/>
                            </a:rPr>
                            <m:t>𝑒</m:t>
                          </m:r>
                        </m:sup>
                      </m:sSubSup>
                      <m:r>
                        <a:rPr lang="en-US" altLang="zh-CN" i="1">
                          <a:latin typeface="DejaVu Math TeX Gyre" panose="02000503000000000000" charset="0"/>
                          <a:ea typeface="SimSun" panose="02010600030101010101" charset="-122"/>
                          <a:cs typeface="DejaVu Math TeX Gyre" panose="02000503000000000000" charset="0"/>
                        </a:rPr>
                        <m:t>=</m:t>
                      </m:r>
                      <m:nary>
                        <m:naryPr>
                          <m:chr m:val="∑"/>
                          <m:limLoc m:val="undOvr"/>
                          <m:ctrlPr>
                            <a:rPr lang="en-US" altLang="zh-CN" i="1">
                              <a:latin typeface="DejaVu Math TeX Gyre" panose="02000503000000000000" charset="0"/>
                              <a:cs typeface="DejaVu Math TeX Gyre" panose="02000503000000000000" charset="0"/>
                            </a:rPr>
                          </m:ctrlPr>
                        </m:naryPr>
                        <m:sub>
                          <m:r>
                            <a:rPr lang="en-US" altLang="zh-CN" i="1">
                              <a:latin typeface="DejaVu Math TeX Gyre" panose="02000503000000000000" charset="0"/>
                              <a:ea typeface="SimSun" panose="02010600030101010101" charset="-122"/>
                              <a:cs typeface="DejaVu Math TeX Gyre" panose="02000503000000000000" charset="0"/>
                            </a:rPr>
                            <m:t>𝑖</m:t>
                          </m:r>
                          <m:r>
                            <a:rPr lang="en-US" altLang="zh-CN" i="1">
                              <a:latin typeface="DejaVu Math TeX Gyre" panose="02000503000000000000" charset="0"/>
                              <a:ea typeface="SimSun" panose="02010600030101010101" charset="-122"/>
                              <a:cs typeface="DejaVu Math TeX Gyre" panose="02000503000000000000" charset="0"/>
                            </a:rPr>
                            <m:t>=</m:t>
                          </m:r>
                          <m:r>
                            <a:rPr lang="en-US" altLang="zh-CN" i="1">
                              <a:latin typeface="DejaVu Math TeX Gyre" panose="02000503000000000000" charset="0"/>
                              <a:ea typeface="SimSun" panose="02010600030101010101" charset="-122"/>
                              <a:cs typeface="DejaVu Math TeX Gyre" panose="02000503000000000000" charset="0"/>
                            </a:rPr>
                            <m:t>1</m:t>
                          </m:r>
                        </m:sub>
                        <m:sup>
                          <m:r>
                            <a:rPr lang="en-US" altLang="zh-CN" i="1">
                              <a:latin typeface="DejaVu Math TeX Gyre" panose="02000503000000000000" charset="0"/>
                              <a:cs typeface="DejaVu Math TeX Gyre" panose="02000503000000000000" charset="0"/>
                            </a:rPr>
                            <m:t>𝐿</m:t>
                          </m:r>
                        </m:sup>
                        <m:e>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𝑙𝑎𝑦𝑒𝑟</m:t>
                              </m:r>
                              <m:r>
                                <a:rPr lang="en-US" altLang="zh-CN" i="1">
                                  <a:latin typeface="DejaVu Math TeX Gyre" panose="02000503000000000000" charset="0"/>
                                  <a:cs typeface="DejaVu Math TeX Gyre" panose="02000503000000000000" charset="0"/>
                                </a:rPr>
                                <m:t>_</m:t>
                              </m:r>
                              <m:r>
                                <a:rPr lang="en-US" altLang="zh-CN" i="1">
                                  <a:latin typeface="DejaVu Math TeX Gyre" panose="02000503000000000000" charset="0"/>
                                  <a:cs typeface="DejaVu Math TeX Gyre" panose="02000503000000000000" charset="0"/>
                                </a:rPr>
                                <m:t>𝑠𝑖𝑧𝑒</m:t>
                              </m:r>
                            </m:e>
                            <m:sub>
                              <m:r>
                                <a:rPr lang="en-US" altLang="zh-CN" i="1">
                                  <a:latin typeface="DejaVu Math TeX Gyre" panose="02000503000000000000" charset="0"/>
                                  <a:cs typeface="DejaVu Math TeX Gyre" panose="02000503000000000000" charset="0"/>
                                </a:rPr>
                                <m:t>𝑖</m:t>
                              </m:r>
                            </m:sub>
                          </m:sSub>
                          <m:r>
                            <a:rPr lang="en-US" altLang="zh-CN" i="1">
                              <a:latin typeface="DejaVu Math TeX Gyre" panose="02000503000000000000" charset="0"/>
                              <a:ea typeface="SimSun" panose="02010600030101010101" charset="-122"/>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𝐵</m:t>
                              </m:r>
                            </m:e>
                            <m:sub>
                              <m:r>
                                <a:rPr lang="en-US" altLang="zh-CN" i="1">
                                  <a:latin typeface="DejaVu Math TeX Gyre" panose="02000503000000000000" charset="0"/>
                                  <a:cs typeface="DejaVu Math TeX Gyre" panose="02000503000000000000" charset="0"/>
                                </a:rPr>
                                <m:t>𝑖</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𝑗</m:t>
                              </m:r>
                            </m:sub>
                          </m:sSub>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𝑗</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𝐿</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 </m:t>
                          </m:r>
                        </m:e>
                      </m:nary>
                    </m:oMath>
                  </m:oMathPara>
                </a14:m>
                <a:endParaRPr lang="en-US" altLang="zh-CN" i="1">
                  <a:latin typeface="DejaVu Math TeX Gyre" panose="02000503000000000000" charset="0"/>
                  <a:cs typeface="DejaVu Math TeX Gyre" panose="02000503000000000000" charset="0"/>
                </a:endParaRPr>
              </a:p>
            </p:txBody>
          </p:sp>
        </mc:Choice>
        <mc:Fallback>
          <p:sp>
            <p:nvSpPr>
              <p:cNvPr id="33" name="文本框 32"/>
              <p:cNvSpPr txBox="1">
                <a:spLocks noRot="1" noChangeAspect="1" noMove="1" noResize="1" noEditPoints="1" noAdjustHandles="1" noChangeArrowheads="1" noChangeShapeType="1" noTextEdit="1"/>
              </p:cNvSpPr>
              <p:nvPr/>
            </p:nvSpPr>
            <p:spPr>
              <a:xfrm>
                <a:off x="918845" y="2903220"/>
                <a:ext cx="5422265" cy="83058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p:cNvSpPr txBox="1"/>
              <p:nvPr/>
            </p:nvSpPr>
            <p:spPr>
              <a:xfrm>
                <a:off x="622935" y="4522470"/>
                <a:ext cx="6497955" cy="958850"/>
              </a:xfrm>
              <a:prstGeom prst="rect">
                <a:avLst/>
              </a:prstGeom>
              <a:noFill/>
            </p:spPr>
            <p:txBody>
              <a:bodyPr wrap="square" rtlCol="0">
                <a:noAutofit/>
              </a:bodyPr>
              <a:p>
                <a:pPr indent="0">
                  <a:lnSpc>
                    <a:spcPct val="150000"/>
                  </a:lnSpc>
                  <a:buFont typeface="Wingdings" panose="05000000000000000000" charset="0"/>
                  <a:buNone/>
                </a:pPr>
                <a:r>
                  <a:rPr lang="zh-CN" altLang="en-US">
                    <a:latin typeface="Times New Roman Regular" panose="02020503050405090304" charset="0"/>
                    <a:ea typeface="Microsoft YaHei Regular" panose="020B0703020204020201" charset="-122"/>
                    <a:cs typeface="Times New Roman Regular" panose="02020503050405090304" charset="0"/>
                  </a:rPr>
                  <a:t>文章通过预先收集每层的内存占用</a:t>
                </a:r>
                <a:r>
                  <a:rPr lang="en-US" altLang="zh-CN">
                    <a:latin typeface="Times New Roman Regular" panose="02020503050405090304" charset="0"/>
                    <a:ea typeface="Microsoft YaHei Regular" panose="020B0703020204020201" charset="-122"/>
                    <a:cs typeface="Times New Roman Regular" panose="02020503050405090304" charset="0"/>
                  </a:rPr>
                  <a:t> </a:t>
                </a:r>
                <a:r>
                  <a:rPr lang="en-US" altLang="zh-CN" i="1">
                    <a:latin typeface="Times New Roman Italic" panose="02020503050405090304" charset="0"/>
                    <a:ea typeface="Microsoft YaHei Regular" panose="020B0703020204020201" charset="-122"/>
                    <a:cs typeface="Times New Roman Italic" panose="02020503050405090304" charset="0"/>
                  </a:rPr>
                  <a:t>layer_size </a:t>
                </a:r>
                <a:r>
                  <a:rPr lang="zh-CN" altLang="en-US">
                    <a:latin typeface="Times New Roman Regular" panose="02020503050405090304" charset="0"/>
                    <a:ea typeface="Microsoft YaHei Regular" panose="020B0703020204020201" charset="-122"/>
                    <a:cs typeface="Times New Roman Regular" panose="02020503050405090304" charset="0"/>
                  </a:rPr>
                  <a:t>和计算时间</a:t>
                </a:r>
                <a14:m>
                  <m:oMath xmlns:m="http://schemas.openxmlformats.org/officeDocument/2006/math">
                    <m:sSubSup>
                      <m:sSubSupPr>
                        <m:ctrlPr>
                          <a:rPr lang="en-US" altLang="zh-CN" i="1">
                            <a:latin typeface="DejaVu Math TeX Gyre" panose="02000503000000000000" charset="0"/>
                            <a:ea typeface="Microsoft YaHei Regular" panose="020B0703020204020201" charset="-122"/>
                            <a:cs typeface="DejaVu Math TeX Gyre" panose="02000503000000000000" charset="0"/>
                          </a:rPr>
                        </m:ctrlPr>
                      </m:sSubSupPr>
                      <m:e>
                        <m:r>
                          <a:rPr lang="en-US" altLang="zh-CN" i="1">
                            <a:latin typeface="DejaVu Math TeX Gyre" panose="02000503000000000000" charset="0"/>
                            <a:ea typeface="Microsoft YaHei Regular" panose="020B0703020204020201" charset="-122"/>
                            <a:cs typeface="DejaVu Math TeX Gyre" panose="02000503000000000000" charset="0"/>
                          </a:rPr>
                          <m:t>𝑇</m:t>
                        </m:r>
                      </m:e>
                      <m:sub>
                        <m:r>
                          <a:rPr lang="en-US" altLang="zh-CN" i="1">
                            <a:latin typeface="DejaVu Math TeX Gyre" panose="02000503000000000000" charset="0"/>
                            <a:ea typeface="Microsoft YaHei Regular" panose="020B0703020204020201" charset="-122"/>
                            <a:cs typeface="DejaVu Math TeX Gyre" panose="02000503000000000000" charset="0"/>
                          </a:rPr>
                          <m:t>𝑖</m:t>
                        </m:r>
                      </m:sub>
                      <m:sup>
                        <m:r>
                          <a:rPr lang="en-US" altLang="zh-CN" i="1">
                            <a:latin typeface="DejaVu Math TeX Gyre" panose="02000503000000000000" charset="0"/>
                            <a:ea typeface="Microsoft YaHei Regular" panose="020B0703020204020201" charset="-122"/>
                            <a:cs typeface="DejaVu Math TeX Gyre" panose="02000503000000000000" charset="0"/>
                          </a:rPr>
                          <m:t>𝑒</m:t>
                        </m:r>
                      </m:sup>
                    </m:sSubSup>
                  </m:oMath>
                </a14:m>
                <a:r>
                  <a:rPr lang="zh-CN" altLang="en-US">
                    <a:latin typeface="Times New Roman Regular" panose="02020503050405090304" charset="0"/>
                    <a:ea typeface="Microsoft YaHei Regular" panose="020B0703020204020201" charset="-122"/>
                    <a:cs typeface="Times New Roman Regular" panose="02020503050405090304" charset="0"/>
                  </a:rPr>
                  <a:t>，并使用Gurobi Optimizer对上述规划模型进行求解，得出了一个最优的</a:t>
                </a:r>
                <a:r>
                  <a:rPr lang="en-US" altLang="zh-CN">
                    <a:latin typeface="Times New Roman Regular" panose="02020503050405090304" charset="0"/>
                    <a:ea typeface="Microsoft YaHei Regular" panose="020B0703020204020201" charset="-122"/>
                    <a:cs typeface="Times New Roman Regular" panose="02020503050405090304" charset="0"/>
                  </a:rPr>
                  <a:t>stage</a:t>
                </a:r>
                <a:r>
                  <a:rPr lang="zh-CN" altLang="en-US">
                    <a:latin typeface="Times New Roman Regular" panose="02020503050405090304" charset="0"/>
                    <a:ea typeface="Microsoft YaHei Regular" panose="020B0703020204020201" charset="-122"/>
                    <a:cs typeface="Times New Roman Regular" panose="02020503050405090304" charset="0"/>
                  </a:rPr>
                  <a:t>划分策略。</a:t>
                </a:r>
                <a:endParaRPr lang="zh-CN" altLang="en-US">
                  <a:latin typeface="Times New Roman Regular" panose="02020503050405090304" charset="0"/>
                  <a:ea typeface="Microsoft YaHei Regular" panose="020B0703020204020201" charset="-122"/>
                  <a:cs typeface="Times New Roman Regular" panose="02020503050405090304"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622935" y="4522470"/>
                <a:ext cx="6497955" cy="958850"/>
              </a:xfrm>
              <a:prstGeom prst="rect">
                <a:avLst/>
              </a:prstGeom>
              <a:blipFill rotWithShape="1">
                <a:blip r:embed="rId4"/>
                <a:stretch>
                  <a:fillRect b="-36689"/>
                </a:stretch>
              </a:blipFill>
            </p:spPr>
            <p:txBody>
              <a:bodyPr/>
              <a:lstStyle/>
              <a:p>
                <a:r>
                  <a:rPr lang="zh-CN" altLang="en-US">
                    <a:noFill/>
                  </a:rPr>
                  <a:t> </a:t>
                </a:r>
              </a:p>
            </p:txBody>
          </p:sp>
        </mc:Fallback>
      </mc:AlternateContent>
      <p:sp>
        <p:nvSpPr>
          <p:cNvPr id="37" name="文本框 36"/>
          <p:cNvSpPr txBox="1"/>
          <p:nvPr/>
        </p:nvSpPr>
        <p:spPr>
          <a:xfrm>
            <a:off x="6593840" y="2988945"/>
            <a:ext cx="718185" cy="487045"/>
          </a:xfrm>
          <a:prstGeom prst="rect">
            <a:avLst/>
          </a:prstGeom>
          <a:noFill/>
        </p:spPr>
        <p:txBody>
          <a:bodyPr wrap="square" rtlCol="0">
            <a:noAutofit/>
          </a:bodyPr>
          <a:p>
            <a:pPr indent="0">
              <a:lnSpc>
                <a:spcPct val="150000"/>
              </a:lnSpc>
              <a:buFont typeface="Wingdings" panose="05000000000000000000" charset="0"/>
              <a:buNone/>
            </a:pPr>
            <a:r>
              <a:rPr lang="zh-CN" sz="1600">
                <a:latin typeface="Times New Roman Regular" panose="02020503050405090304" charset="0"/>
                <a:ea typeface="Microsoft YaHei Regular" panose="020B0703020204020201" charset="-122"/>
                <a:cs typeface="Times New Roman Regular" panose="02020503050405090304" charset="0"/>
              </a:rPr>
              <a:t>（</a:t>
            </a:r>
            <a:r>
              <a:rPr lang="en-US" altLang="zh-CN" sz="1600">
                <a:latin typeface="Times New Roman Regular" panose="02020503050405090304" charset="0"/>
                <a:ea typeface="Microsoft YaHei Regular" panose="020B0703020204020201" charset="-122"/>
                <a:cs typeface="Times New Roman Regular" panose="02020503050405090304" charset="0"/>
              </a:rPr>
              <a:t>10</a:t>
            </a:r>
            <a:r>
              <a:rPr lang="zh-CN" altLang="en-US" sz="1600">
                <a:latin typeface="Times New Roman Regular" panose="02020503050405090304" charset="0"/>
                <a:ea typeface="Microsoft YaHei Regular" panose="020B0703020204020201" charset="-122"/>
                <a:cs typeface="Times New Roman Regular" panose="02020503050405090304" charset="0"/>
              </a:rPr>
              <a:t>）</a:t>
            </a:r>
            <a:endParaRPr lang="zh-CN" altLang="en-US" sz="1600">
              <a:latin typeface="Times New Roman Regular" panose="02020503050405090304" charset="0"/>
              <a:ea typeface="Microsoft YaHei Regular" panose="020B0703020204020201" charset="-122"/>
              <a:cs typeface="Times New Roman Regular" panose="0202050305040509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Mobius </a:t>
            </a:r>
            <a:r>
              <a:rPr lang="en-US" altLang="zh-CN" dirty="0">
                <a:latin typeface="Times New Roman" panose="02020503050405090304" pitchFamily="18" charset="0"/>
                <a:cs typeface="Times New Roman" panose="02020503050405090304" pitchFamily="18" charset="0"/>
                <a:sym typeface="+mn-ea"/>
              </a:rPr>
              <a:t>Design</a:t>
            </a:r>
            <a:endParaRPr lang="en-US" altLang="zh-CN" dirty="0">
              <a:latin typeface="Times New Roman" panose="02020503050405090304" pitchFamily="18" charset="0"/>
              <a:cs typeface="Times New Roman" panose="02020503050405090304" pitchFamily="18" charset="0"/>
              <a:sym typeface="+mn-ea"/>
            </a:endParaRPr>
          </a:p>
        </p:txBody>
      </p:sp>
      <p:sp>
        <p:nvSpPr>
          <p:cNvPr id="5" name="文本框 4"/>
          <p:cNvSpPr txBox="1"/>
          <p:nvPr/>
        </p:nvSpPr>
        <p:spPr>
          <a:xfrm>
            <a:off x="414655" y="852805"/>
            <a:ext cx="3060700" cy="645160"/>
          </a:xfrm>
          <a:prstGeom prst="rect">
            <a:avLst/>
          </a:prstGeom>
          <a:noFill/>
        </p:spPr>
        <p:txBody>
          <a:bodyPr wrap="square">
            <a:spAutoFit/>
          </a:bodyPr>
          <a:lstStyle/>
          <a:p>
            <a:pPr indent="0">
              <a:lnSpc>
                <a:spcPct val="150000"/>
              </a:lnSpc>
              <a:buFont typeface="Wingdings" panose="05000000000000000000" pitchFamily="2" charset="2"/>
              <a:buNone/>
            </a:pPr>
            <a:r>
              <a:rPr lang="en-US" altLang="zh-CN" sz="2400" b="1" dirty="0">
                <a:latin typeface="Microsoft YaHei Bold" panose="020B0703020204020201" charset="-122"/>
                <a:ea typeface="Microsoft YaHei Bold" panose="020B0703020204020201" charset="-122"/>
              </a:rPr>
              <a:t>Cross Mapping</a:t>
            </a:r>
            <a:endParaRPr lang="en-US" altLang="zh-CN" sz="2400" b="1" dirty="0">
              <a:latin typeface="Microsoft YaHei Bold" panose="020B0703020204020201" charset="-122"/>
              <a:ea typeface="Microsoft YaHei Bold" panose="020B0703020204020201" charset="-122"/>
            </a:endParaRPr>
          </a:p>
        </p:txBody>
      </p:sp>
      <p:sp>
        <p:nvSpPr>
          <p:cNvPr id="14" name="文本框 13"/>
          <p:cNvSpPr txBox="1"/>
          <p:nvPr/>
        </p:nvSpPr>
        <p:spPr>
          <a:xfrm>
            <a:off x="681355" y="5428615"/>
            <a:ext cx="10443210" cy="676275"/>
          </a:xfrm>
          <a:prstGeom prst="rect">
            <a:avLst/>
          </a:prstGeom>
          <a:noFill/>
        </p:spPr>
        <p:txBody>
          <a:bodyPr wrap="square" rtlCol="0">
            <a:noAutofit/>
          </a:bodyPr>
          <a:p>
            <a:pPr indent="0">
              <a:lnSpc>
                <a:spcPct val="150000"/>
              </a:lnSpc>
              <a:buFont typeface="Wingdings" panose="05000000000000000000" charset="0"/>
              <a:buNone/>
            </a:pPr>
            <a:r>
              <a:rPr lang="en-US" sz="2000" b="1">
                <a:latin typeface="Microsoft YaHei Bold" panose="020B0703020204020201" charset="-122"/>
                <a:ea typeface="Microsoft YaHei Bold" panose="020B0703020204020201" charset="-122"/>
                <a:cs typeface="Microsoft YaHei Bold" panose="020B0703020204020201" charset="-122"/>
              </a:rPr>
              <a:t>Mobius</a:t>
            </a:r>
            <a:r>
              <a:rPr sz="2000" b="1">
                <a:latin typeface="Microsoft YaHei Bold" panose="020B0703020204020201" charset="-122"/>
                <a:ea typeface="Microsoft YaHei Bold" panose="020B0703020204020201" charset="-122"/>
                <a:cs typeface="Microsoft YaHei Bold" panose="020B0703020204020201" charset="-122"/>
              </a:rPr>
              <a:t>尽可能地将相邻</a:t>
            </a:r>
            <a:r>
              <a:rPr lang="zh-CN" sz="2000" b="1">
                <a:latin typeface="Microsoft YaHei Bold" panose="020B0703020204020201" charset="-122"/>
                <a:ea typeface="Microsoft YaHei Bold" panose="020B0703020204020201" charset="-122"/>
                <a:cs typeface="Microsoft YaHei Bold" panose="020B0703020204020201" charset="-122"/>
              </a:rPr>
              <a:t>的</a:t>
            </a:r>
            <a:r>
              <a:rPr lang="en-US" sz="2000" b="1">
                <a:latin typeface="Microsoft YaHei Bold" panose="020B0703020204020201" charset="-122"/>
                <a:ea typeface="Microsoft YaHei Bold" panose="020B0703020204020201" charset="-122"/>
                <a:cs typeface="Microsoft YaHei Bold" panose="020B0703020204020201" charset="-122"/>
              </a:rPr>
              <a:t>stage</a:t>
            </a:r>
            <a:r>
              <a:rPr lang="zh-CN" altLang="en-US" sz="2000" b="1">
                <a:latin typeface="Microsoft YaHei Bold" panose="020B0703020204020201" charset="-122"/>
                <a:ea typeface="Microsoft YaHei Bold" panose="020B0703020204020201" charset="-122"/>
                <a:cs typeface="Microsoft YaHei Bold" panose="020B0703020204020201" charset="-122"/>
              </a:rPr>
              <a:t>映射</a:t>
            </a:r>
            <a:r>
              <a:rPr sz="2000" b="1">
                <a:latin typeface="Microsoft YaHei Bold" panose="020B0703020204020201" charset="-122"/>
                <a:ea typeface="Microsoft YaHei Bold" panose="020B0703020204020201" charset="-122"/>
                <a:cs typeface="Microsoft YaHei Bold" panose="020B0703020204020201" charset="-122"/>
              </a:rPr>
              <a:t>到不</a:t>
            </a:r>
            <a:r>
              <a:rPr lang="zh-CN" sz="2000" b="1">
                <a:latin typeface="Microsoft YaHei Bold" panose="020B0703020204020201" charset="-122"/>
                <a:ea typeface="Microsoft YaHei Bold" panose="020B0703020204020201" charset="-122"/>
                <a:cs typeface="Microsoft YaHei Bold" panose="020B0703020204020201" charset="-122"/>
              </a:rPr>
              <a:t>同</a:t>
            </a:r>
            <a:r>
              <a:rPr sz="2000" b="1">
                <a:latin typeface="Microsoft YaHei Bold" panose="020B0703020204020201" charset="-122"/>
                <a:ea typeface="Microsoft YaHei Bold" panose="020B0703020204020201" charset="-122"/>
                <a:cs typeface="Microsoft YaHei Bold" panose="020B0703020204020201" charset="-122"/>
              </a:rPr>
              <a:t>CPU</a:t>
            </a:r>
            <a:r>
              <a:rPr lang="zh-CN" sz="2000" b="1">
                <a:latin typeface="Microsoft YaHei Bold" panose="020B0703020204020201" charset="-122"/>
                <a:ea typeface="Microsoft YaHei Bold" panose="020B0703020204020201" charset="-122"/>
                <a:cs typeface="Microsoft YaHei Bold" panose="020B0703020204020201" charset="-122"/>
              </a:rPr>
              <a:t>根复合体</a:t>
            </a:r>
            <a:r>
              <a:rPr sz="2000" b="1">
                <a:latin typeface="Microsoft YaHei Bold" panose="020B0703020204020201" charset="-122"/>
                <a:ea typeface="Microsoft YaHei Bold" panose="020B0703020204020201" charset="-122"/>
                <a:cs typeface="Microsoft YaHei Bold" panose="020B0703020204020201" charset="-122"/>
              </a:rPr>
              <a:t>下的GPU</a:t>
            </a:r>
            <a:r>
              <a:rPr lang="zh-CN" sz="2000" b="1">
                <a:latin typeface="Microsoft YaHei Bold" panose="020B0703020204020201" charset="-122"/>
                <a:ea typeface="Microsoft YaHei Bold" panose="020B0703020204020201" charset="-122"/>
                <a:cs typeface="Microsoft YaHei Bold" panose="020B0703020204020201" charset="-122"/>
              </a:rPr>
              <a:t>中，以减小通信争用</a:t>
            </a:r>
            <a:r>
              <a:rPr lang="zh-CN" sz="2000" b="1">
                <a:latin typeface="Microsoft YaHei Bold" panose="020B0703020204020201" charset="-122"/>
                <a:ea typeface="Microsoft YaHei Bold" panose="020B0703020204020201" charset="-122"/>
                <a:cs typeface="Microsoft YaHei Bold" panose="020B0703020204020201" charset="-122"/>
              </a:rPr>
              <a:t>。</a:t>
            </a:r>
            <a:endParaRPr lang="zh-CN" sz="2000" b="1">
              <a:latin typeface="Microsoft YaHei Bold" panose="020B0703020204020201" charset="-122"/>
              <a:ea typeface="Microsoft YaHei Bold" panose="020B0703020204020201" charset="-122"/>
              <a:cs typeface="Microsoft YaHei Bold" panose="020B0703020204020201" charset="-122"/>
            </a:endParaRPr>
          </a:p>
        </p:txBody>
      </p:sp>
      <p:pic>
        <p:nvPicPr>
          <p:cNvPr id="2" name="图片 1"/>
          <p:cNvPicPr>
            <a:picLocks noChangeAspect="1"/>
          </p:cNvPicPr>
          <p:nvPr/>
        </p:nvPicPr>
        <p:blipFill>
          <a:blip r:embed="rId1"/>
          <a:srcRect r="40086" b="50110"/>
          <a:stretch>
            <a:fillRect/>
          </a:stretch>
        </p:blipFill>
        <p:spPr>
          <a:xfrm>
            <a:off x="4560570" y="2094865"/>
            <a:ext cx="6563360" cy="1597025"/>
          </a:xfrm>
          <a:prstGeom prst="rect">
            <a:avLst/>
          </a:prstGeom>
        </p:spPr>
      </p:pic>
      <p:sp>
        <p:nvSpPr>
          <p:cNvPr id="18" name="文本框 17"/>
          <p:cNvSpPr txBox="1"/>
          <p:nvPr/>
        </p:nvSpPr>
        <p:spPr>
          <a:xfrm>
            <a:off x="709295" y="2574290"/>
            <a:ext cx="3826510" cy="1024255"/>
          </a:xfrm>
          <a:prstGeom prst="rect">
            <a:avLst/>
          </a:prstGeom>
          <a:noFill/>
        </p:spPr>
        <p:txBody>
          <a:bodyPr wrap="square" rtlCol="0">
            <a:noAutofit/>
          </a:bodyPr>
          <a:p>
            <a:pPr>
              <a:lnSpc>
                <a:spcPct val="120000"/>
              </a:lnSpc>
              <a:spcBef>
                <a:spcPts val="0"/>
              </a:spcBef>
              <a:spcAft>
                <a:spcPts val="0"/>
              </a:spcAft>
            </a:pPr>
            <a:r>
              <a:rPr lang="en-US" altLang="zh-CN" sz="1600">
                <a:solidFill>
                  <a:schemeClr val="tx1"/>
                </a:solidFill>
                <a:latin typeface="Microsoft YaHei" panose="020B0703020204020201" charset="-122"/>
                <a:ea typeface="Microsoft YaHei" panose="020B0703020204020201" charset="-122"/>
                <a:cs typeface="Microsoft YaHei" panose="020B0703020204020201" charset="-122"/>
              </a:rPr>
              <a:t>GPU1←stage1, GPU2←stage2, </a:t>
            </a:r>
            <a:r>
              <a:rPr lang="zh-CN" altLang="en-US" sz="1600">
                <a:solidFill>
                  <a:schemeClr val="tx1"/>
                </a:solidFill>
                <a:latin typeface="Microsoft YaHei" panose="020B0703020204020201" charset="-122"/>
                <a:ea typeface="Microsoft YaHei" panose="020B0703020204020201" charset="-122"/>
                <a:cs typeface="Microsoft YaHei" panose="020B0703020204020201" charset="-122"/>
              </a:rPr>
              <a:t>……</a:t>
            </a:r>
            <a:endParaRPr lang="en-US" altLang="zh-CN" sz="1600">
              <a:solidFill>
                <a:schemeClr val="tx1"/>
              </a:solidFill>
              <a:latin typeface="Microsoft YaHei" panose="020B0703020204020201" charset="-122"/>
              <a:ea typeface="Microsoft YaHei" panose="020B0703020204020201" charset="-122"/>
              <a:cs typeface="Microsoft YaHei" panose="020B0703020204020201" charset="-122"/>
            </a:endParaRPr>
          </a:p>
          <a:p>
            <a:pPr>
              <a:lnSpc>
                <a:spcPct val="120000"/>
              </a:lnSpc>
              <a:spcBef>
                <a:spcPts val="0"/>
              </a:spcBef>
              <a:spcAft>
                <a:spcPts val="0"/>
              </a:spcAft>
            </a:pPr>
            <a:r>
              <a:rPr lang="zh-CN" altLang="en-US" sz="1600">
                <a:solidFill>
                  <a:schemeClr val="tx1"/>
                </a:solidFill>
                <a:latin typeface="Microsoft YaHei" panose="020B0703020204020201" charset="-122"/>
                <a:ea typeface="Microsoft YaHei" panose="020B0703020204020201" charset="-122"/>
                <a:cs typeface="Microsoft YaHei" panose="020B0703020204020201" charset="-122"/>
              </a:rPr>
              <a:t>由于</a:t>
            </a:r>
            <a:r>
              <a:rPr lang="en-US" altLang="zh-CN" sz="1600">
                <a:solidFill>
                  <a:schemeClr val="tx1"/>
                </a:solidFill>
                <a:latin typeface="Microsoft YaHei" panose="020B0703020204020201" charset="-122"/>
                <a:ea typeface="Microsoft YaHei" panose="020B0703020204020201" charset="-122"/>
                <a:cs typeface="Microsoft YaHei" panose="020B0703020204020201" charset="-122"/>
              </a:rPr>
              <a:t>GPU1</a:t>
            </a:r>
            <a:r>
              <a:rPr lang="zh-CN" altLang="en-US" sz="1600">
                <a:solidFill>
                  <a:schemeClr val="tx1"/>
                </a:solidFill>
                <a:latin typeface="Microsoft YaHei" panose="020B0703020204020201" charset="-122"/>
                <a:ea typeface="Microsoft YaHei" panose="020B0703020204020201" charset="-122"/>
                <a:cs typeface="Microsoft YaHei" panose="020B0703020204020201" charset="-122"/>
              </a:rPr>
              <a:t>和</a:t>
            </a:r>
            <a:r>
              <a:rPr lang="en-US" altLang="zh-CN" sz="1600">
                <a:solidFill>
                  <a:schemeClr val="tx1"/>
                </a:solidFill>
                <a:latin typeface="Microsoft YaHei" panose="020B0703020204020201" charset="-122"/>
                <a:ea typeface="Microsoft YaHei" panose="020B0703020204020201" charset="-122"/>
                <a:cs typeface="Microsoft YaHei" panose="020B0703020204020201" charset="-122"/>
              </a:rPr>
              <a:t>GPU2</a:t>
            </a:r>
            <a:r>
              <a:rPr lang="zh-CN" altLang="en-US" sz="1600" u="sng">
                <a:solidFill>
                  <a:schemeClr val="tx1"/>
                </a:solidFill>
                <a:latin typeface="Microsoft YaHei" panose="020B0703020204020201" charset="-122"/>
                <a:ea typeface="Microsoft YaHei" panose="020B0703020204020201" charset="-122"/>
                <a:cs typeface="Microsoft YaHei" panose="020B0703020204020201" charset="-122"/>
              </a:rPr>
              <a:t>在同一个</a:t>
            </a:r>
            <a:r>
              <a:rPr lang="en-US" altLang="zh-CN" sz="1600" u="sng">
                <a:solidFill>
                  <a:schemeClr val="tx1"/>
                </a:solidFill>
                <a:latin typeface="Microsoft YaHei" panose="020B0703020204020201" charset="-122"/>
                <a:ea typeface="Microsoft YaHei" panose="020B0703020204020201" charset="-122"/>
                <a:cs typeface="Microsoft YaHei" panose="020B0703020204020201" charset="-122"/>
              </a:rPr>
              <a:t>CPU</a:t>
            </a:r>
            <a:r>
              <a:rPr lang="zh-CN" altLang="en-US" sz="1600" u="sng">
                <a:solidFill>
                  <a:schemeClr val="tx1"/>
                </a:solidFill>
                <a:latin typeface="Microsoft YaHei" panose="020B0703020204020201" charset="-122"/>
                <a:ea typeface="Microsoft YaHei" panose="020B0703020204020201" charset="-122"/>
                <a:cs typeface="Microsoft YaHei" panose="020B0703020204020201" charset="-122"/>
              </a:rPr>
              <a:t>下</a:t>
            </a:r>
            <a:r>
              <a:rPr lang="zh-CN" altLang="en-US" sz="1600">
                <a:solidFill>
                  <a:schemeClr val="tx1"/>
                </a:solidFill>
                <a:latin typeface="Microsoft YaHei" panose="020B0703020204020201" charset="-122"/>
                <a:ea typeface="Microsoft YaHei" panose="020B0703020204020201" charset="-122"/>
                <a:cs typeface="Microsoft YaHei" panose="020B0703020204020201" charset="-122"/>
              </a:rPr>
              <a:t>，同时</a:t>
            </a:r>
            <a:r>
              <a:rPr lang="zh-CN" altLang="en-US" sz="1600">
                <a:solidFill>
                  <a:schemeClr val="tx1"/>
                </a:solidFill>
                <a:latin typeface="Microsoft YaHei" panose="020B0703020204020201" charset="-122"/>
                <a:ea typeface="Microsoft YaHei" panose="020B0703020204020201" charset="-122"/>
                <a:cs typeface="Microsoft YaHei" panose="020B0703020204020201" charset="-122"/>
              </a:rPr>
              <a:t>预取造成通信争用，带宽受限。</a:t>
            </a:r>
            <a:endParaRPr lang="zh-CN" altLang="en-US" sz="1600">
              <a:solidFill>
                <a:schemeClr val="tx1"/>
              </a:solidFill>
              <a:latin typeface="Microsoft YaHei" panose="020B0703020204020201" charset="-122"/>
              <a:ea typeface="Microsoft YaHei" panose="020B0703020204020201" charset="-122"/>
              <a:cs typeface="Microsoft YaHei" panose="020B0703020204020201" charset="-122"/>
            </a:endParaRPr>
          </a:p>
        </p:txBody>
      </p:sp>
      <p:pic>
        <p:nvPicPr>
          <p:cNvPr id="4" name="图片 3"/>
          <p:cNvPicPr>
            <a:picLocks noChangeAspect="1"/>
          </p:cNvPicPr>
          <p:nvPr/>
        </p:nvPicPr>
        <p:blipFill>
          <a:blip r:embed="rId2"/>
          <a:srcRect r="37152" b="32966"/>
          <a:stretch>
            <a:fillRect/>
          </a:stretch>
        </p:blipFill>
        <p:spPr>
          <a:xfrm>
            <a:off x="4563110" y="3903345"/>
            <a:ext cx="6572885" cy="1338580"/>
          </a:xfrm>
          <a:prstGeom prst="rect">
            <a:avLst/>
          </a:prstGeom>
        </p:spPr>
      </p:pic>
      <p:sp>
        <p:nvSpPr>
          <p:cNvPr id="6" name="文本框 5"/>
          <p:cNvSpPr txBox="1"/>
          <p:nvPr/>
        </p:nvSpPr>
        <p:spPr>
          <a:xfrm>
            <a:off x="723265" y="4258945"/>
            <a:ext cx="3826510" cy="1024255"/>
          </a:xfrm>
          <a:prstGeom prst="rect">
            <a:avLst/>
          </a:prstGeom>
          <a:noFill/>
        </p:spPr>
        <p:txBody>
          <a:bodyPr wrap="square" rtlCol="0">
            <a:noAutofit/>
          </a:bodyPr>
          <a:p>
            <a:pPr>
              <a:lnSpc>
                <a:spcPct val="120000"/>
              </a:lnSpc>
              <a:spcBef>
                <a:spcPts val="0"/>
              </a:spcBef>
              <a:spcAft>
                <a:spcPts val="0"/>
              </a:spcAft>
            </a:pPr>
            <a:r>
              <a:rPr lang="en-US" altLang="zh-CN" sz="1600">
                <a:latin typeface="Microsoft YaHei Regular" panose="020B0703020204020201" charset="-122"/>
                <a:ea typeface="Microsoft YaHei Regular" panose="020B0703020204020201" charset="-122"/>
                <a:cs typeface="Microsoft YaHei" panose="020B0703020204020201" charset="-122"/>
                <a:sym typeface="+mn-ea"/>
              </a:rPr>
              <a:t>GPU1←stage1, </a:t>
            </a:r>
            <a:r>
              <a:rPr lang="en-US" altLang="zh-CN" sz="1600">
                <a:solidFill>
                  <a:srgbClr val="C00000"/>
                </a:solidFill>
                <a:latin typeface="Microsoft YaHei Regular" panose="020B0703020204020201" charset="-122"/>
                <a:ea typeface="Microsoft YaHei Regular" panose="020B0703020204020201" charset="-122"/>
                <a:cs typeface="Microsoft YaHei" panose="020B0703020204020201" charset="-122"/>
                <a:sym typeface="+mn-ea"/>
              </a:rPr>
              <a:t>GPU3←stage2, </a:t>
            </a:r>
            <a:r>
              <a:rPr lang="zh-CN" altLang="en-US" sz="1600">
                <a:solidFill>
                  <a:schemeClr val="tx1"/>
                </a:solidFill>
                <a:latin typeface="Microsoft YaHei Regular" panose="020B0703020204020201" charset="-122"/>
                <a:ea typeface="Microsoft YaHei Regular" panose="020B0703020204020201" charset="-122"/>
                <a:cs typeface="Microsoft YaHei" panose="020B0703020204020201" charset="-122"/>
                <a:sym typeface="+mn-ea"/>
              </a:rPr>
              <a:t>……</a:t>
            </a:r>
            <a:endParaRPr lang="zh-CN" altLang="en-US" sz="1600">
              <a:solidFill>
                <a:schemeClr val="tx1"/>
              </a:solidFill>
              <a:latin typeface="Microsoft YaHei Regular" panose="020B0703020204020201" charset="-122"/>
              <a:ea typeface="Microsoft YaHei Regular" panose="020B0703020204020201" charset="-122"/>
              <a:cs typeface="Microsoft YaHei" panose="020B0703020204020201" charset="-122"/>
            </a:endParaRPr>
          </a:p>
          <a:p>
            <a:pPr>
              <a:lnSpc>
                <a:spcPct val="120000"/>
              </a:lnSpc>
              <a:spcBef>
                <a:spcPts val="0"/>
              </a:spcBef>
              <a:spcAft>
                <a:spcPts val="0"/>
              </a:spcAft>
            </a:pPr>
            <a:r>
              <a:rPr lang="zh-CN" altLang="en-US" sz="1600">
                <a:solidFill>
                  <a:schemeClr val="tx1"/>
                </a:solidFill>
                <a:latin typeface="Microsoft YaHei" panose="020B0703020204020201" charset="-122"/>
                <a:ea typeface="Microsoft YaHei" panose="020B0703020204020201" charset="-122"/>
                <a:cs typeface="Microsoft YaHei" panose="020B0703020204020201" charset="-122"/>
              </a:rPr>
              <a:t>由于</a:t>
            </a:r>
            <a:r>
              <a:rPr lang="en-US" altLang="zh-CN" sz="1600">
                <a:solidFill>
                  <a:schemeClr val="tx1"/>
                </a:solidFill>
                <a:latin typeface="Microsoft YaHei" panose="020B0703020204020201" charset="-122"/>
                <a:ea typeface="Microsoft YaHei" panose="020B0703020204020201" charset="-122"/>
                <a:cs typeface="Microsoft YaHei" panose="020B0703020204020201" charset="-122"/>
              </a:rPr>
              <a:t>GPU1</a:t>
            </a:r>
            <a:r>
              <a:rPr lang="zh-CN" altLang="en-US" sz="1600">
                <a:solidFill>
                  <a:schemeClr val="tx1"/>
                </a:solidFill>
                <a:latin typeface="Microsoft YaHei" panose="020B0703020204020201" charset="-122"/>
                <a:ea typeface="Microsoft YaHei" panose="020B0703020204020201" charset="-122"/>
                <a:cs typeface="Microsoft YaHei" panose="020B0703020204020201" charset="-122"/>
              </a:rPr>
              <a:t>和</a:t>
            </a:r>
            <a:r>
              <a:rPr lang="en-US" altLang="zh-CN" sz="1600">
                <a:solidFill>
                  <a:schemeClr val="tx1"/>
                </a:solidFill>
                <a:latin typeface="Microsoft YaHei" panose="020B0703020204020201" charset="-122"/>
                <a:ea typeface="Microsoft YaHei" panose="020B0703020204020201" charset="-122"/>
                <a:cs typeface="Microsoft YaHei" panose="020B0703020204020201" charset="-122"/>
              </a:rPr>
              <a:t>GPU3</a:t>
            </a:r>
            <a:r>
              <a:rPr lang="zh-CN" altLang="en-US" sz="1600" u="sng">
                <a:solidFill>
                  <a:schemeClr val="tx1"/>
                </a:solidFill>
                <a:latin typeface="Microsoft YaHei" panose="020B0703020204020201" charset="-122"/>
                <a:ea typeface="Microsoft YaHei" panose="020B0703020204020201" charset="-122"/>
                <a:cs typeface="Microsoft YaHei" panose="020B0703020204020201" charset="-122"/>
              </a:rPr>
              <a:t>不在同一个</a:t>
            </a:r>
            <a:r>
              <a:rPr lang="en-US" altLang="zh-CN" sz="1600" u="sng">
                <a:solidFill>
                  <a:schemeClr val="tx1"/>
                </a:solidFill>
                <a:latin typeface="Microsoft YaHei" panose="020B0703020204020201" charset="-122"/>
                <a:ea typeface="Microsoft YaHei" panose="020B0703020204020201" charset="-122"/>
                <a:cs typeface="Microsoft YaHei" panose="020B0703020204020201" charset="-122"/>
              </a:rPr>
              <a:t>CPU</a:t>
            </a:r>
            <a:r>
              <a:rPr lang="zh-CN" altLang="en-US" sz="1600" u="sng">
                <a:solidFill>
                  <a:schemeClr val="tx1"/>
                </a:solidFill>
                <a:latin typeface="Microsoft YaHei" panose="020B0703020204020201" charset="-122"/>
                <a:ea typeface="Microsoft YaHei" panose="020B0703020204020201" charset="-122"/>
                <a:cs typeface="Microsoft YaHei" panose="020B0703020204020201" charset="-122"/>
              </a:rPr>
              <a:t>下</a:t>
            </a:r>
            <a:r>
              <a:rPr lang="zh-CN" altLang="en-US" sz="1600">
                <a:solidFill>
                  <a:schemeClr val="tx1"/>
                </a:solidFill>
                <a:latin typeface="Microsoft YaHei" panose="020B0703020204020201" charset="-122"/>
                <a:ea typeface="Microsoft YaHei" panose="020B0703020204020201" charset="-122"/>
                <a:cs typeface="Microsoft YaHei" panose="020B0703020204020201" charset="-122"/>
              </a:rPr>
              <a:t>，同时进行</a:t>
            </a:r>
            <a:r>
              <a:rPr lang="zh-CN" altLang="en-US" sz="1600">
                <a:solidFill>
                  <a:schemeClr val="tx1"/>
                </a:solidFill>
                <a:latin typeface="Microsoft YaHei" panose="020B0703020204020201" charset="-122"/>
                <a:ea typeface="Microsoft YaHei" panose="020B0703020204020201" charset="-122"/>
                <a:cs typeface="Microsoft YaHei" panose="020B0703020204020201" charset="-122"/>
              </a:rPr>
              <a:t>预取不会产生通信争用。</a:t>
            </a:r>
            <a:endParaRPr lang="zh-CN" altLang="en-US" sz="1600">
              <a:solidFill>
                <a:schemeClr val="tx1"/>
              </a:solidFill>
              <a:latin typeface="Microsoft YaHei" panose="020B0703020204020201" charset="-122"/>
              <a:ea typeface="Microsoft YaHei" panose="020B0703020204020201" charset="-122"/>
              <a:cs typeface="Microsoft YaHei" panose="020B0703020204020201" charset="-122"/>
            </a:endParaRPr>
          </a:p>
        </p:txBody>
      </p:sp>
      <p:sp>
        <p:nvSpPr>
          <p:cNvPr id="7" name="文本框 6"/>
          <p:cNvSpPr txBox="1"/>
          <p:nvPr/>
        </p:nvSpPr>
        <p:spPr>
          <a:xfrm>
            <a:off x="709295" y="2129155"/>
            <a:ext cx="3249295" cy="531495"/>
          </a:xfrm>
          <a:prstGeom prst="rect">
            <a:avLst/>
          </a:prstGeom>
          <a:noFill/>
        </p:spPr>
        <p:txBody>
          <a:bodyPr wrap="square">
            <a:noAutofit/>
          </a:bodyPr>
          <a:p>
            <a:pPr indent="0">
              <a:lnSpc>
                <a:spcPct val="150000"/>
              </a:lnSpc>
              <a:buFont typeface="Wingdings" panose="05000000000000000000" pitchFamily="2" charset="2"/>
              <a:buNone/>
            </a:pPr>
            <a:r>
              <a:rPr lang="en-US" altLang="zh-CN" b="1" dirty="0">
                <a:latin typeface="Microsoft YaHei Bold" panose="020B0703020204020201" charset="-122"/>
                <a:ea typeface="Microsoft YaHei Bold" panose="020B0703020204020201" charset="-122"/>
              </a:rPr>
              <a:t>(1) Sequential Mapping</a:t>
            </a:r>
            <a:endParaRPr lang="en-US" altLang="zh-CN" b="1" dirty="0">
              <a:latin typeface="Microsoft YaHei Bold" panose="020B0703020204020201" charset="-122"/>
              <a:ea typeface="Microsoft YaHei Bold" panose="020B0703020204020201" charset="-122"/>
            </a:endParaRPr>
          </a:p>
        </p:txBody>
      </p:sp>
      <p:sp>
        <p:nvSpPr>
          <p:cNvPr id="8" name="文本框 7"/>
          <p:cNvSpPr txBox="1"/>
          <p:nvPr/>
        </p:nvSpPr>
        <p:spPr>
          <a:xfrm>
            <a:off x="711835" y="3796030"/>
            <a:ext cx="2487930" cy="531495"/>
          </a:xfrm>
          <a:prstGeom prst="rect">
            <a:avLst/>
          </a:prstGeom>
          <a:noFill/>
        </p:spPr>
        <p:txBody>
          <a:bodyPr wrap="square">
            <a:noAutofit/>
          </a:bodyPr>
          <a:p>
            <a:pPr indent="0">
              <a:lnSpc>
                <a:spcPct val="150000"/>
              </a:lnSpc>
              <a:buFont typeface="Wingdings" panose="05000000000000000000" pitchFamily="2" charset="2"/>
              <a:buNone/>
            </a:pPr>
            <a:r>
              <a:rPr lang="en-US" altLang="zh-CN" b="1" dirty="0">
                <a:latin typeface="Microsoft YaHei Bold" panose="020B0703020204020201" charset="-122"/>
                <a:ea typeface="Microsoft YaHei Bold" panose="020B0703020204020201" charset="-122"/>
              </a:rPr>
              <a:t>(2) Cross Mapping</a:t>
            </a:r>
            <a:endParaRPr lang="en-US" altLang="zh-CN" b="1" dirty="0">
              <a:latin typeface="Microsoft YaHei Bold" panose="020B0703020204020201" charset="-122"/>
              <a:ea typeface="Microsoft YaHei Bold" panose="020B0703020204020201" charset="-122"/>
            </a:endParaRPr>
          </a:p>
        </p:txBody>
      </p:sp>
      <p:sp>
        <p:nvSpPr>
          <p:cNvPr id="9" name="文本框 8"/>
          <p:cNvSpPr txBox="1"/>
          <p:nvPr/>
        </p:nvSpPr>
        <p:spPr>
          <a:xfrm>
            <a:off x="681355" y="1497965"/>
            <a:ext cx="9144635" cy="676275"/>
          </a:xfrm>
          <a:prstGeom prst="rect">
            <a:avLst/>
          </a:prstGeom>
          <a:noFill/>
        </p:spPr>
        <p:txBody>
          <a:bodyPr wrap="square" rtlCol="0">
            <a:noAutofit/>
          </a:bodyPr>
          <a:p>
            <a:pPr indent="0">
              <a:lnSpc>
                <a:spcPct val="150000"/>
              </a:lnSpc>
              <a:buFont typeface="Wingdings" panose="05000000000000000000" charset="0"/>
              <a:buNone/>
            </a:pPr>
            <a:r>
              <a:rPr lang="zh-CN" sz="2000" b="1">
                <a:latin typeface="Microsoft YaHei Bold" panose="020B0703020204020201" charset="-122"/>
                <a:ea typeface="Microsoft YaHei Bold" panose="020B0703020204020201" charset="-122"/>
                <a:cs typeface="Microsoft YaHei Bold" panose="020B0703020204020201" charset="-122"/>
              </a:rPr>
              <a:t>根据</a:t>
            </a:r>
            <a:r>
              <a:rPr lang="en-US" altLang="zh-CN" sz="2000" b="1">
                <a:latin typeface="Microsoft YaHei Bold" panose="020B0703020204020201" charset="-122"/>
                <a:ea typeface="Microsoft YaHei Bold" panose="020B0703020204020201" charset="-122"/>
                <a:cs typeface="Microsoft YaHei Bold" panose="020B0703020204020201" charset="-122"/>
              </a:rPr>
              <a:t>GPU</a:t>
            </a:r>
            <a:r>
              <a:rPr lang="zh-CN" altLang="en-US" sz="2000" b="1">
                <a:latin typeface="Microsoft YaHei Bold" panose="020B0703020204020201" charset="-122"/>
                <a:ea typeface="Microsoft YaHei Bold" panose="020B0703020204020201" charset="-122"/>
                <a:cs typeface="Microsoft YaHei Bold" panose="020B0703020204020201" charset="-122"/>
              </a:rPr>
              <a:t>间的拓扑关系进行</a:t>
            </a:r>
            <a:r>
              <a:rPr lang="en-US" altLang="zh-CN" sz="2000" b="1">
                <a:latin typeface="Microsoft YaHei Bold" panose="020B0703020204020201" charset="-122"/>
                <a:ea typeface="Microsoft YaHei Bold" panose="020B0703020204020201" charset="-122"/>
                <a:cs typeface="Microsoft YaHei Bold" panose="020B0703020204020201" charset="-122"/>
              </a:rPr>
              <a:t>stage</a:t>
            </a:r>
            <a:r>
              <a:rPr lang="zh-CN" altLang="en-US" sz="2000" b="1">
                <a:latin typeface="Microsoft YaHei Bold" panose="020B0703020204020201" charset="-122"/>
                <a:ea typeface="Microsoft YaHei Bold" panose="020B0703020204020201" charset="-122"/>
                <a:cs typeface="Microsoft YaHei Bold" panose="020B0703020204020201" charset="-122"/>
              </a:rPr>
              <a:t>映射</a:t>
            </a:r>
            <a:endParaRPr lang="zh-CN" altLang="en-US" sz="2000" b="1">
              <a:latin typeface="Microsoft YaHei Bold" panose="020B0703020204020201" charset="-122"/>
              <a:ea typeface="Microsoft YaHei Bold" panose="020B0703020204020201" charset="-122"/>
              <a:cs typeface="Microsoft YaHei Bold" panose="020B07030202040202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Mobius </a:t>
            </a:r>
            <a:r>
              <a:rPr lang="en-US" altLang="zh-CN" dirty="0">
                <a:latin typeface="Times New Roman" panose="02020503050405090304" pitchFamily="18" charset="0"/>
                <a:cs typeface="Times New Roman" panose="02020503050405090304" pitchFamily="18" charset="0"/>
                <a:sym typeface="+mn-ea"/>
              </a:rPr>
              <a:t>Design</a:t>
            </a:r>
            <a:endParaRPr lang="en-US" altLang="zh-CN" dirty="0">
              <a:latin typeface="Times New Roman" panose="02020503050405090304" pitchFamily="18" charset="0"/>
              <a:cs typeface="Times New Roman" panose="02020503050405090304" pitchFamily="18" charset="0"/>
              <a:sym typeface="+mn-ea"/>
            </a:endParaRPr>
          </a:p>
        </p:txBody>
      </p:sp>
      <p:sp>
        <p:nvSpPr>
          <p:cNvPr id="5" name="文本框 4"/>
          <p:cNvSpPr txBox="1"/>
          <p:nvPr/>
        </p:nvSpPr>
        <p:spPr>
          <a:xfrm>
            <a:off x="414655" y="852805"/>
            <a:ext cx="3060700" cy="645160"/>
          </a:xfrm>
          <a:prstGeom prst="rect">
            <a:avLst/>
          </a:prstGeom>
          <a:noFill/>
        </p:spPr>
        <p:txBody>
          <a:bodyPr wrap="square">
            <a:spAutoFit/>
          </a:bodyPr>
          <a:lstStyle/>
          <a:p>
            <a:pPr indent="0">
              <a:lnSpc>
                <a:spcPct val="150000"/>
              </a:lnSpc>
              <a:buFont typeface="Wingdings" panose="05000000000000000000" pitchFamily="2" charset="2"/>
              <a:buNone/>
            </a:pPr>
            <a:r>
              <a:rPr lang="en-US" altLang="zh-CN" sz="2400" b="1" dirty="0">
                <a:latin typeface="Microsoft YaHei Bold" panose="020B0703020204020201" charset="-122"/>
                <a:ea typeface="Microsoft YaHei Bold" panose="020B0703020204020201" charset="-122"/>
              </a:rPr>
              <a:t>Cross Mapping</a:t>
            </a:r>
            <a:endParaRPr lang="en-US" altLang="zh-CN" sz="2400" b="1" dirty="0">
              <a:latin typeface="Microsoft YaHei Bold" panose="020B0703020204020201" charset="-122"/>
              <a:ea typeface="Microsoft YaHei Bold" panose="020B0703020204020201" charset="-122"/>
            </a:endParaRPr>
          </a:p>
        </p:txBody>
      </p:sp>
      <p:sp>
        <p:nvSpPr>
          <p:cNvPr id="11" name="文本框 10"/>
          <p:cNvSpPr txBox="1"/>
          <p:nvPr/>
        </p:nvSpPr>
        <p:spPr>
          <a:xfrm>
            <a:off x="658495" y="1561465"/>
            <a:ext cx="10946765" cy="1056640"/>
          </a:xfrm>
          <a:prstGeom prst="rect">
            <a:avLst/>
          </a:prstGeom>
          <a:noFill/>
        </p:spPr>
        <p:txBody>
          <a:bodyPr wrap="square" rtlCol="0">
            <a:noAutofit/>
          </a:bodyPr>
          <a:p>
            <a:pPr indent="0">
              <a:lnSpc>
                <a:spcPct val="150000"/>
              </a:lnSpc>
              <a:buFont typeface="Wingdings" panose="05000000000000000000" charset="0"/>
              <a:buNone/>
            </a:pPr>
            <a:r>
              <a:rPr lang="en-US" altLang="zh-CN" sz="2000">
                <a:latin typeface="Microsoft YaHei Regular" panose="020B0703020204020201" charset="-122"/>
                <a:ea typeface="Microsoft YaHei Regular" panose="020B0703020204020201" charset="-122"/>
              </a:rPr>
              <a:t>Mobius</a:t>
            </a:r>
            <a:r>
              <a:rPr lang="zh-CN" altLang="en-US" sz="2000">
                <a:latin typeface="Microsoft YaHei Regular" panose="020B0703020204020201" charset="-122"/>
                <a:ea typeface="Microsoft YaHei Regular" panose="020B0703020204020201" charset="-122"/>
              </a:rPr>
              <a:t>穷举了所有的分配方案，设定冲突值作为</a:t>
            </a:r>
            <a:r>
              <a:rPr lang="zh-CN" altLang="en-US" sz="2000">
                <a:latin typeface="Microsoft YaHei Regular" panose="020B0703020204020201" charset="-122"/>
                <a:ea typeface="Microsoft YaHei Regular" panose="020B0703020204020201" charset="-122"/>
              </a:rPr>
              <a:t>该方案</a:t>
            </a:r>
            <a:r>
              <a:rPr lang="zh-CN" altLang="en-US" sz="2000">
                <a:latin typeface="Microsoft YaHei Regular" panose="020B0703020204020201" charset="-122"/>
                <a:ea typeface="Microsoft YaHei Regular" panose="020B0703020204020201" charset="-122"/>
              </a:rPr>
              <a:t>下每个</a:t>
            </a:r>
            <a:r>
              <a:rPr lang="en-US" altLang="zh-CN" sz="2000">
                <a:latin typeface="Microsoft YaHei Regular" panose="020B0703020204020201" charset="-122"/>
                <a:ea typeface="Microsoft YaHei Regular" panose="020B0703020204020201" charset="-122"/>
              </a:rPr>
              <a:t>stage</a:t>
            </a:r>
            <a:r>
              <a:rPr lang="zh-CN" altLang="en-US" sz="2000">
                <a:latin typeface="Microsoft YaHei Regular" panose="020B0703020204020201" charset="-122"/>
                <a:ea typeface="Microsoft YaHei Regular" panose="020B0703020204020201" charset="-122"/>
              </a:rPr>
              <a:t>冲突</a:t>
            </a:r>
            <a:r>
              <a:rPr lang="zh-CN" altLang="en-US" sz="2000">
                <a:latin typeface="Microsoft YaHei Regular" panose="020B0703020204020201" charset="-122"/>
                <a:ea typeface="Microsoft YaHei Regular" panose="020B0703020204020201" charset="-122"/>
              </a:rPr>
              <a:t>程度的评价指标，</a:t>
            </a:r>
            <a:r>
              <a:rPr lang="zh-CN" altLang="en-US" sz="2000">
                <a:latin typeface="Microsoft YaHei Regular" panose="020B0703020204020201" charset="-122"/>
                <a:ea typeface="Microsoft YaHei Regular" panose="020B0703020204020201" charset="-122"/>
                <a:sym typeface="+mn-ea"/>
              </a:rPr>
              <a:t>选取总冲突值最小的分配方案作为最优的分配方案。</a:t>
            </a:r>
            <a:endParaRPr lang="zh-CN" altLang="en-US" sz="2000">
              <a:latin typeface="Microsoft YaHei Regular" panose="020B0703020204020201" charset="-122"/>
              <a:ea typeface="Microsoft YaHei Regular" panose="020B0703020204020201" charset="-122"/>
            </a:endParaRPr>
          </a:p>
          <a:p>
            <a:pPr indent="0">
              <a:lnSpc>
                <a:spcPct val="150000"/>
              </a:lnSpc>
              <a:buFont typeface="Wingdings" panose="05000000000000000000" charset="0"/>
              <a:buNone/>
            </a:pPr>
            <a:endParaRPr lang="zh-CN" altLang="en-US" sz="2000">
              <a:latin typeface="Microsoft YaHei Regular" panose="020B0703020204020201" charset="-122"/>
              <a:ea typeface="Microsoft YaHei Regular" panose="020B0703020204020201" charset="-122"/>
            </a:endParaRPr>
          </a:p>
        </p:txBody>
      </p:sp>
      <p:pic>
        <p:nvPicPr>
          <p:cNvPr id="7" name="图片 6"/>
          <p:cNvPicPr>
            <a:picLocks noChangeAspect="1"/>
          </p:cNvPicPr>
          <p:nvPr/>
        </p:nvPicPr>
        <p:blipFill>
          <a:blip r:embed="rId1"/>
          <a:stretch>
            <a:fillRect/>
          </a:stretch>
        </p:blipFill>
        <p:spPr>
          <a:xfrm>
            <a:off x="3239135" y="2697480"/>
            <a:ext cx="4860925" cy="862330"/>
          </a:xfrm>
          <a:prstGeom prst="rect">
            <a:avLst/>
          </a:prstGeom>
        </p:spPr>
      </p:pic>
      <p:sp>
        <p:nvSpPr>
          <p:cNvPr id="8" name="文本框 7"/>
          <p:cNvSpPr txBox="1"/>
          <p:nvPr/>
        </p:nvSpPr>
        <p:spPr>
          <a:xfrm>
            <a:off x="8235315" y="2681605"/>
            <a:ext cx="2961640" cy="829945"/>
          </a:xfrm>
          <a:prstGeom prst="rect">
            <a:avLst/>
          </a:prstGeom>
          <a:noFill/>
        </p:spPr>
        <p:txBody>
          <a:bodyPr wrap="square" rtlCol="0">
            <a:spAutoFit/>
          </a:bodyPr>
          <a:p>
            <a:r>
              <a:rPr lang="zh-CN" altLang="en-US" sz="1600">
                <a:latin typeface="Microsoft YaHei Regular" panose="020B0703020204020201" charset="-122"/>
                <a:ea typeface="Microsoft YaHei Regular" panose="020B0703020204020201" charset="-122"/>
                <a:cs typeface="Microsoft YaHei Regular" panose="020B0703020204020201" charset="-122"/>
              </a:rPr>
              <a:t>负责两个</a:t>
            </a:r>
            <a:r>
              <a:rPr lang="en-US" altLang="zh-CN" sz="1600">
                <a:latin typeface="Microsoft YaHei Regular" panose="020B0703020204020201" charset="-122"/>
                <a:ea typeface="Microsoft YaHei Regular" panose="020B0703020204020201" charset="-122"/>
                <a:cs typeface="Microsoft YaHei Regular" panose="020B0703020204020201" charset="-122"/>
              </a:rPr>
              <a:t>stage</a:t>
            </a:r>
            <a:r>
              <a:rPr lang="zh-CN" altLang="en-US" sz="1600">
                <a:latin typeface="Microsoft YaHei Regular" panose="020B0703020204020201" charset="-122"/>
                <a:ea typeface="Microsoft YaHei Regular" panose="020B0703020204020201" charset="-122"/>
                <a:cs typeface="Microsoft YaHei Regular" panose="020B0703020204020201" charset="-122"/>
              </a:rPr>
              <a:t>的</a:t>
            </a:r>
            <a:r>
              <a:rPr lang="en-US" altLang="zh-CN" sz="1600">
                <a:latin typeface="Microsoft YaHei Regular" panose="020B0703020204020201" charset="-122"/>
                <a:ea typeface="Microsoft YaHei Regular" panose="020B0703020204020201" charset="-122"/>
                <a:cs typeface="Microsoft YaHei Regular" panose="020B0703020204020201" charset="-122"/>
              </a:rPr>
              <a:t>GPU</a:t>
            </a:r>
            <a:r>
              <a:rPr lang="zh-CN" altLang="en-US" sz="1600">
                <a:latin typeface="Microsoft YaHei Regular" panose="020B0703020204020201" charset="-122"/>
                <a:ea typeface="Microsoft YaHei Regular" panose="020B0703020204020201" charset="-122"/>
                <a:cs typeface="Microsoft YaHei Regular" panose="020B0703020204020201" charset="-122"/>
              </a:rPr>
              <a:t>所在</a:t>
            </a:r>
            <a:r>
              <a:rPr lang="en-US" altLang="zh-CN" sz="1600">
                <a:latin typeface="Microsoft YaHei Regular" panose="020B0703020204020201" charset="-122"/>
                <a:ea typeface="Microsoft YaHei Regular" panose="020B0703020204020201" charset="-122"/>
                <a:cs typeface="Microsoft YaHei Regular" panose="020B0703020204020201" charset="-122"/>
              </a:rPr>
              <a:t>CPU</a:t>
            </a:r>
            <a:r>
              <a:rPr lang="zh-CN" altLang="en-US" sz="1600">
                <a:latin typeface="Microsoft YaHei Regular" panose="020B0703020204020201" charset="-122"/>
                <a:ea typeface="Microsoft YaHei Regular" panose="020B0703020204020201" charset="-122"/>
                <a:cs typeface="Microsoft YaHei Regular" panose="020B0703020204020201" charset="-122"/>
              </a:rPr>
              <a:t>根复合体下的</a:t>
            </a:r>
            <a:r>
              <a:rPr lang="en-US" altLang="zh-CN" sz="1600">
                <a:latin typeface="Microsoft YaHei Regular" panose="020B0703020204020201" charset="-122"/>
                <a:ea typeface="Microsoft YaHei Regular" panose="020B0703020204020201" charset="-122"/>
                <a:cs typeface="Microsoft YaHei Regular" panose="020B0703020204020201" charset="-122"/>
              </a:rPr>
              <a:t>GPU</a:t>
            </a:r>
            <a:r>
              <a:rPr lang="zh-CN" altLang="en-US" sz="1600">
                <a:latin typeface="Microsoft YaHei Regular" panose="020B0703020204020201" charset="-122"/>
                <a:ea typeface="Microsoft YaHei Regular" panose="020B0703020204020201" charset="-122"/>
                <a:cs typeface="Microsoft YaHei Regular" panose="020B0703020204020201" charset="-122"/>
              </a:rPr>
              <a:t>数量，不在同一</a:t>
            </a:r>
            <a:r>
              <a:rPr lang="en-US" altLang="zh-CN" sz="1600">
                <a:latin typeface="Microsoft YaHei Regular" panose="020B0703020204020201" charset="-122"/>
                <a:ea typeface="Microsoft YaHei Regular" panose="020B0703020204020201" charset="-122"/>
                <a:cs typeface="Microsoft YaHei Regular" panose="020B0703020204020201" charset="-122"/>
              </a:rPr>
              <a:t>CPU</a:t>
            </a:r>
            <a:r>
              <a:rPr lang="zh-CN" altLang="en-US" sz="1600">
                <a:latin typeface="Microsoft YaHei Regular" panose="020B0703020204020201" charset="-122"/>
                <a:ea typeface="Microsoft YaHei Regular" panose="020B0703020204020201" charset="-122"/>
                <a:cs typeface="Microsoft YaHei Regular" panose="020B0703020204020201" charset="-122"/>
              </a:rPr>
              <a:t>根复合体下则为</a:t>
            </a:r>
            <a:r>
              <a:rPr lang="en-US" altLang="zh-CN" sz="1600">
                <a:latin typeface="Microsoft YaHei Regular" panose="020B0703020204020201" charset="-122"/>
                <a:ea typeface="Microsoft YaHei Regular" panose="020B0703020204020201" charset="-122"/>
                <a:cs typeface="Microsoft YaHei Regular" panose="020B0703020204020201" charset="-122"/>
              </a:rPr>
              <a:t>0.</a:t>
            </a:r>
            <a:endParaRPr lang="en-US" altLang="zh-CN" sz="1600">
              <a:latin typeface="Microsoft YaHei Regular" panose="020B0703020204020201" charset="-122"/>
              <a:ea typeface="Microsoft YaHei Regular" panose="020B0703020204020201" charset="-122"/>
              <a:cs typeface="Microsoft YaHei Regular" panose="020B0703020204020201" charset="-122"/>
            </a:endParaRPr>
          </a:p>
        </p:txBody>
      </p:sp>
      <p:pic>
        <p:nvPicPr>
          <p:cNvPr id="9" name="图片 8"/>
          <p:cNvPicPr>
            <a:picLocks noChangeAspect="1"/>
          </p:cNvPicPr>
          <p:nvPr/>
        </p:nvPicPr>
        <p:blipFill>
          <a:blip r:embed="rId2"/>
          <a:stretch>
            <a:fillRect/>
          </a:stretch>
        </p:blipFill>
        <p:spPr>
          <a:xfrm>
            <a:off x="3393440" y="3559810"/>
            <a:ext cx="3959225" cy="845185"/>
          </a:xfrm>
          <a:prstGeom prst="rect">
            <a:avLst/>
          </a:prstGeom>
        </p:spPr>
      </p:pic>
      <p:sp>
        <p:nvSpPr>
          <p:cNvPr id="10" name="文本框 9"/>
          <p:cNvSpPr txBox="1"/>
          <p:nvPr/>
        </p:nvSpPr>
        <p:spPr>
          <a:xfrm>
            <a:off x="786130" y="4759325"/>
            <a:ext cx="6066155" cy="644525"/>
          </a:xfrm>
          <a:prstGeom prst="rect">
            <a:avLst/>
          </a:prstGeom>
          <a:noFill/>
        </p:spPr>
        <p:txBody>
          <a:bodyPr wrap="square" rtlCol="0">
            <a:noAutofit/>
          </a:bodyPr>
          <a:p>
            <a:pPr indent="0">
              <a:lnSpc>
                <a:spcPct val="150000"/>
              </a:lnSpc>
              <a:buFont typeface="Wingdings" panose="05000000000000000000" charset="0"/>
              <a:buNone/>
            </a:pPr>
            <a:endParaRPr lang="zh-CN" altLang="en-US" sz="2000">
              <a:latin typeface="Microsoft YaHei Regular" panose="020B0703020204020201" charset="-122"/>
              <a:ea typeface="Microsoft YaHei Regular" panose="020B07030202040202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Evaluation</a:t>
            </a:r>
            <a:endParaRPr lang="en-US" altLang="zh-CN" dirty="0">
              <a:latin typeface="Times New Roman" panose="02020503050405090304" pitchFamily="18" charset="0"/>
              <a:cs typeface="Times New Roman" panose="02020503050405090304" pitchFamily="18" charset="0"/>
              <a:sym typeface="+mn-ea"/>
            </a:endParaRPr>
          </a:p>
        </p:txBody>
      </p:sp>
      <p:sp>
        <p:nvSpPr>
          <p:cNvPr id="11" name="文本框 10"/>
          <p:cNvSpPr txBox="1"/>
          <p:nvPr/>
        </p:nvSpPr>
        <p:spPr>
          <a:xfrm>
            <a:off x="350520" y="1008380"/>
            <a:ext cx="6775450" cy="2042795"/>
          </a:xfrm>
          <a:prstGeom prst="rect">
            <a:avLst/>
          </a:prstGeom>
          <a:noFill/>
        </p:spPr>
        <p:txBody>
          <a:bodyPr wrap="square" rtlCol="0">
            <a:noAutofit/>
          </a:bodyPr>
          <a:p>
            <a:pPr indent="0">
              <a:lnSpc>
                <a:spcPct val="150000"/>
              </a:lnSpc>
              <a:buFont typeface="Wingdings" panose="05000000000000000000" charset="0"/>
              <a:buNone/>
            </a:pPr>
            <a:r>
              <a:rPr lang="zh-CN" altLang="en-US">
                <a:latin typeface="Microsoft YaHei Regular" panose="020B0703020204020201" charset="-122"/>
                <a:ea typeface="Microsoft YaHei Regular" panose="020B0703020204020201" charset="-122"/>
              </a:rPr>
              <a:t>商用</a:t>
            </a:r>
            <a:r>
              <a:rPr lang="en-US" altLang="zh-CN">
                <a:latin typeface="Microsoft YaHei Regular" panose="020B0703020204020201" charset="-122"/>
                <a:ea typeface="Microsoft YaHei Regular" panose="020B0703020204020201" charset="-122"/>
              </a:rPr>
              <a:t>GPU</a:t>
            </a:r>
            <a:r>
              <a:rPr lang="zh-CN" altLang="en-US">
                <a:latin typeface="Microsoft YaHei Regular" panose="020B0703020204020201" charset="-122"/>
                <a:ea typeface="Microsoft YaHei Regular" panose="020B0703020204020201" charset="-122"/>
              </a:rPr>
              <a:t>服务器</a:t>
            </a:r>
            <a:r>
              <a:rPr lang="en-US" altLang="zh-CN">
                <a:latin typeface="Microsoft YaHei Regular" panose="020B0703020204020201" charset="-122"/>
                <a:ea typeface="Microsoft YaHei Regular" panose="020B0703020204020201" charset="-122"/>
              </a:rPr>
              <a:t>GPU</a:t>
            </a:r>
            <a:r>
              <a:rPr lang="zh-CN" altLang="en-US">
                <a:latin typeface="Microsoft YaHei Regular" panose="020B0703020204020201" charset="-122"/>
                <a:ea typeface="Microsoft YaHei Regular" panose="020B0703020204020201" charset="-122"/>
              </a:rPr>
              <a:t>配置：</a:t>
            </a:r>
            <a:r>
              <a:rPr lang="en-US" altLang="zh-CN">
                <a:latin typeface="Microsoft YaHei Regular" panose="020B0703020204020201" charset="-122"/>
                <a:ea typeface="Microsoft YaHei Regular" panose="020B0703020204020201" charset="-122"/>
              </a:rPr>
              <a:t>8*3090Ti</a:t>
            </a:r>
            <a:r>
              <a:rPr lang="zh-CN" altLang="en-US">
                <a:latin typeface="Microsoft YaHei Regular" panose="020B0703020204020201" charset="-122"/>
                <a:ea typeface="Microsoft YaHei Regular" panose="020B0703020204020201" charset="-122"/>
              </a:rPr>
              <a:t>，</a:t>
            </a:r>
            <a:r>
              <a:rPr lang="en-US" altLang="zh-CN">
                <a:latin typeface="Microsoft YaHei Regular" panose="020B0703020204020201" charset="-122"/>
                <a:ea typeface="Microsoft YaHei Regular" panose="020B0703020204020201" charset="-122"/>
              </a:rPr>
              <a:t>3</a:t>
            </a:r>
            <a:r>
              <a:rPr lang="zh-CN" altLang="en-US">
                <a:latin typeface="Microsoft YaHei Regular" panose="020B0703020204020201" charset="-122"/>
                <a:ea typeface="Microsoft YaHei Regular" panose="020B0703020204020201" charset="-122"/>
              </a:rPr>
              <a:t>种</a:t>
            </a:r>
            <a:r>
              <a:rPr lang="en-US" altLang="zh-CN">
                <a:latin typeface="Microsoft YaHei Regular" panose="020B0703020204020201" charset="-122"/>
                <a:ea typeface="Microsoft YaHei Regular" panose="020B0703020204020201" charset="-122"/>
              </a:rPr>
              <a:t>GPU</a:t>
            </a:r>
            <a:r>
              <a:rPr lang="zh-CN" altLang="en-US">
                <a:latin typeface="Microsoft YaHei Regular" panose="020B0703020204020201" charset="-122"/>
                <a:ea typeface="Microsoft YaHei Regular" panose="020B0703020204020201" charset="-122"/>
              </a:rPr>
              <a:t>拓扑结构：</a:t>
            </a:r>
            <a:endParaRPr lang="zh-CN" altLang="en-US">
              <a:latin typeface="Microsoft YaHei Regular" panose="020B0703020204020201" charset="-122"/>
              <a:ea typeface="Microsoft YaHei Regular" panose="020B0703020204020201" charset="-122"/>
            </a:endParaRPr>
          </a:p>
          <a:p>
            <a:pPr marL="342900" indent="-342900">
              <a:lnSpc>
                <a:spcPct val="150000"/>
              </a:lnSpc>
              <a:buFont typeface="Wingdings" panose="05000000000000000000" charset="0"/>
              <a:buChar char=""/>
            </a:pPr>
            <a:r>
              <a:rPr lang="en-US" altLang="zh-CN">
                <a:latin typeface="Microsoft YaHei Regular" panose="020B0703020204020201" charset="-122"/>
                <a:ea typeface="Microsoft YaHei Regular" panose="020B0703020204020201" charset="-122"/>
              </a:rPr>
              <a:t>Topo 4</a:t>
            </a:r>
            <a:r>
              <a:rPr lang="zh-CN" altLang="en-US">
                <a:latin typeface="Microsoft YaHei Regular" panose="020B0703020204020201" charset="-122"/>
                <a:ea typeface="Microsoft YaHei Regular" panose="020B0703020204020201" charset="-122"/>
              </a:rPr>
              <a:t>：四个</a:t>
            </a:r>
            <a:r>
              <a:rPr lang="en-US" altLang="zh-CN">
                <a:latin typeface="Microsoft YaHei Regular" panose="020B0703020204020201" charset="-122"/>
                <a:ea typeface="Microsoft YaHei Regular" panose="020B0703020204020201" charset="-122"/>
              </a:rPr>
              <a:t>GPU</a:t>
            </a:r>
            <a:r>
              <a:rPr lang="zh-CN" altLang="en-US">
                <a:latin typeface="Microsoft YaHei Regular" panose="020B0703020204020201" charset="-122"/>
                <a:ea typeface="Microsoft YaHei Regular" panose="020B0703020204020201" charset="-122"/>
              </a:rPr>
              <a:t>共享一个</a:t>
            </a:r>
            <a:r>
              <a:rPr lang="en-US" altLang="zh-CN">
                <a:latin typeface="Microsoft YaHei Regular" panose="020B0703020204020201" charset="-122"/>
                <a:ea typeface="Microsoft YaHei Regular" panose="020B0703020204020201" charset="-122"/>
              </a:rPr>
              <a:t>CPU</a:t>
            </a:r>
            <a:r>
              <a:rPr lang="zh-CN" altLang="en-US">
                <a:latin typeface="Microsoft YaHei Regular" panose="020B0703020204020201" charset="-122"/>
                <a:ea typeface="Microsoft YaHei Regular" panose="020B0703020204020201" charset="-122"/>
              </a:rPr>
              <a:t>根复合体。</a:t>
            </a:r>
            <a:endParaRPr lang="zh-CN" altLang="en-US">
              <a:latin typeface="Microsoft YaHei Regular" panose="020B0703020204020201" charset="-122"/>
              <a:ea typeface="Microsoft YaHei Regular" panose="020B0703020204020201" charset="-122"/>
            </a:endParaRPr>
          </a:p>
          <a:p>
            <a:pPr marL="342900" indent="-342900">
              <a:lnSpc>
                <a:spcPct val="150000"/>
              </a:lnSpc>
              <a:buFont typeface="Wingdings" panose="05000000000000000000" charset="0"/>
              <a:buChar char=""/>
            </a:pPr>
            <a:r>
              <a:rPr lang="zh-CN" altLang="en-US">
                <a:latin typeface="Microsoft YaHei Regular" panose="020B0703020204020201" charset="-122"/>
                <a:ea typeface="Microsoft YaHei Regular" panose="020B0703020204020201" charset="-122"/>
              </a:rPr>
              <a:t>Topo 2+2：每两个</a:t>
            </a:r>
            <a:r>
              <a:rPr lang="en-US" altLang="zh-CN">
                <a:latin typeface="Microsoft YaHei Regular" panose="020B0703020204020201" charset="-122"/>
                <a:ea typeface="Microsoft YaHei Regular" panose="020B0703020204020201" charset="-122"/>
              </a:rPr>
              <a:t>GPU</a:t>
            </a:r>
            <a:r>
              <a:rPr lang="zh-CN" altLang="en-US">
                <a:latin typeface="Microsoft YaHei Regular" panose="020B0703020204020201" charset="-122"/>
                <a:ea typeface="Microsoft YaHei Regular" panose="020B0703020204020201" charset="-122"/>
              </a:rPr>
              <a:t>共享一个</a:t>
            </a:r>
            <a:r>
              <a:rPr lang="en-US" altLang="zh-CN">
                <a:latin typeface="Microsoft YaHei Regular" panose="020B0703020204020201" charset="-122"/>
                <a:ea typeface="Microsoft YaHei Regular" panose="020B0703020204020201" charset="-122"/>
              </a:rPr>
              <a:t>CPU</a:t>
            </a:r>
            <a:r>
              <a:rPr lang="zh-CN" altLang="en-US">
                <a:latin typeface="Microsoft YaHei Regular" panose="020B0703020204020201" charset="-122"/>
                <a:ea typeface="Microsoft YaHei Regular" panose="020B0703020204020201" charset="-122"/>
              </a:rPr>
              <a:t>根复合体。</a:t>
            </a:r>
            <a:endParaRPr lang="zh-CN" altLang="en-US">
              <a:latin typeface="Microsoft YaHei Regular" panose="020B0703020204020201" charset="-122"/>
              <a:ea typeface="Microsoft YaHei Regular" panose="020B0703020204020201" charset="-122"/>
            </a:endParaRPr>
          </a:p>
          <a:p>
            <a:pPr marL="342900" indent="-342900">
              <a:lnSpc>
                <a:spcPct val="150000"/>
              </a:lnSpc>
              <a:buFont typeface="Wingdings" panose="05000000000000000000" charset="0"/>
              <a:buChar char=""/>
            </a:pPr>
            <a:r>
              <a:rPr lang="en-US" altLang="zh-CN">
                <a:latin typeface="Microsoft YaHei Regular" panose="020B0703020204020201" charset="-122"/>
                <a:ea typeface="Microsoft YaHei Regular" panose="020B0703020204020201" charset="-122"/>
              </a:rPr>
              <a:t>Topo 1+3</a:t>
            </a:r>
            <a:r>
              <a:rPr lang="zh-CN" altLang="en-US">
                <a:latin typeface="Microsoft YaHei Regular" panose="020B0703020204020201" charset="-122"/>
                <a:ea typeface="Microsoft YaHei Regular" panose="020B0703020204020201" charset="-122"/>
              </a:rPr>
              <a:t>：四个</a:t>
            </a:r>
            <a:r>
              <a:rPr lang="en-US" altLang="zh-CN">
                <a:latin typeface="Microsoft YaHei Regular" panose="020B0703020204020201" charset="-122"/>
                <a:ea typeface="Microsoft YaHei Regular" panose="020B0703020204020201" charset="-122"/>
              </a:rPr>
              <a:t>GPU</a:t>
            </a:r>
            <a:r>
              <a:rPr lang="zh-CN" altLang="en-US">
                <a:latin typeface="Microsoft YaHei Regular" panose="020B0703020204020201" charset="-122"/>
                <a:ea typeface="Microsoft YaHei Regular" panose="020B0703020204020201" charset="-122"/>
              </a:rPr>
              <a:t>中的三个</a:t>
            </a:r>
            <a:r>
              <a:rPr lang="en-US" altLang="zh-CN">
                <a:latin typeface="Microsoft YaHei Regular" panose="020B0703020204020201" charset="-122"/>
                <a:ea typeface="Microsoft YaHei Regular" panose="020B0703020204020201" charset="-122"/>
              </a:rPr>
              <a:t>GPU</a:t>
            </a:r>
            <a:r>
              <a:rPr lang="zh-CN" altLang="en-US">
                <a:latin typeface="Microsoft YaHei Regular" panose="020B0703020204020201" charset="-122"/>
                <a:ea typeface="Microsoft YaHei Regular" panose="020B0703020204020201" charset="-122"/>
              </a:rPr>
              <a:t>共享一个</a:t>
            </a:r>
            <a:r>
              <a:rPr lang="en-US" altLang="zh-CN">
                <a:latin typeface="Microsoft YaHei Regular" panose="020B0703020204020201" charset="-122"/>
                <a:ea typeface="Microsoft YaHei Regular" panose="020B0703020204020201" charset="-122"/>
              </a:rPr>
              <a:t>CPU</a:t>
            </a:r>
            <a:r>
              <a:rPr lang="zh-CN" altLang="en-US">
                <a:latin typeface="Microsoft YaHei Regular" panose="020B0703020204020201" charset="-122"/>
                <a:ea typeface="Microsoft YaHei Regular" panose="020B0703020204020201" charset="-122"/>
              </a:rPr>
              <a:t>根复合体。</a:t>
            </a:r>
            <a:endParaRPr lang="zh-CN" altLang="en-US">
              <a:latin typeface="Microsoft YaHei Regular" panose="020B0703020204020201" charset="-122"/>
              <a:ea typeface="Microsoft YaHei Regular" panose="020B0703020204020201" charset="-122"/>
            </a:endParaRPr>
          </a:p>
        </p:txBody>
      </p:sp>
      <p:pic>
        <p:nvPicPr>
          <p:cNvPr id="2" name="图片 1"/>
          <p:cNvPicPr>
            <a:picLocks noChangeAspect="1"/>
          </p:cNvPicPr>
          <p:nvPr/>
        </p:nvPicPr>
        <p:blipFill>
          <a:blip r:embed="rId1"/>
          <a:stretch>
            <a:fillRect/>
          </a:stretch>
        </p:blipFill>
        <p:spPr>
          <a:xfrm>
            <a:off x="577850" y="3429000"/>
            <a:ext cx="11210290" cy="2700020"/>
          </a:xfrm>
          <a:prstGeom prst="rect">
            <a:avLst/>
          </a:prstGeom>
        </p:spPr>
      </p:pic>
      <p:pic>
        <p:nvPicPr>
          <p:cNvPr id="4" name="图片 3"/>
          <p:cNvPicPr>
            <a:picLocks noChangeAspect="1"/>
          </p:cNvPicPr>
          <p:nvPr/>
        </p:nvPicPr>
        <p:blipFill>
          <a:blip r:embed="rId2"/>
          <a:stretch>
            <a:fillRect/>
          </a:stretch>
        </p:blipFill>
        <p:spPr>
          <a:xfrm>
            <a:off x="7572375" y="1338580"/>
            <a:ext cx="4406265" cy="1793875"/>
          </a:xfrm>
          <a:prstGeom prst="rect">
            <a:avLst/>
          </a:prstGeom>
        </p:spPr>
      </p:pic>
      <p:sp>
        <p:nvSpPr>
          <p:cNvPr id="6" name="文本框 5"/>
          <p:cNvSpPr txBox="1"/>
          <p:nvPr/>
        </p:nvSpPr>
        <p:spPr>
          <a:xfrm>
            <a:off x="7572375" y="1008380"/>
            <a:ext cx="4305300" cy="368300"/>
          </a:xfrm>
          <a:prstGeom prst="rect">
            <a:avLst/>
          </a:prstGeom>
          <a:noFill/>
        </p:spPr>
        <p:txBody>
          <a:bodyPr wrap="square" rtlCol="0">
            <a:spAutoFit/>
          </a:bodyPr>
          <a:p>
            <a:r>
              <a:rPr lang="en-US" altLang="zh-CN">
                <a:latin typeface="Microsoft YaHei Regular" panose="020B0703020204020201" charset="-122"/>
                <a:ea typeface="Microsoft YaHei Regular" panose="020B0703020204020201" charset="-122"/>
              </a:rPr>
              <a:t>4</a:t>
            </a:r>
            <a:r>
              <a:rPr lang="zh-CN" altLang="en-US">
                <a:latin typeface="Microsoft YaHei Regular" panose="020B0703020204020201" charset="-122"/>
                <a:ea typeface="Microsoft YaHei Regular" panose="020B0703020204020201" charset="-122"/>
              </a:rPr>
              <a:t>种规模</a:t>
            </a:r>
            <a:r>
              <a:rPr lang="zh-CN" altLang="en-US">
                <a:latin typeface="Microsoft YaHei Regular" panose="020B0703020204020201" charset="-122"/>
                <a:ea typeface="Microsoft YaHei Regular" panose="020B0703020204020201" charset="-122"/>
              </a:rPr>
              <a:t>的类</a:t>
            </a:r>
            <a:r>
              <a:rPr lang="en-US" altLang="zh-CN">
                <a:latin typeface="Microsoft YaHei Regular" panose="020B0703020204020201" charset="-122"/>
                <a:ea typeface="Microsoft YaHei Regular" panose="020B0703020204020201" charset="-122"/>
              </a:rPr>
              <a:t>GPT Transformer</a:t>
            </a:r>
            <a:r>
              <a:rPr lang="zh-CN" altLang="en-US">
                <a:latin typeface="Microsoft YaHei Regular" panose="020B0703020204020201" charset="-122"/>
                <a:ea typeface="Microsoft YaHei Regular" panose="020B0703020204020201" charset="-122"/>
              </a:rPr>
              <a:t>模型：</a:t>
            </a:r>
            <a:endParaRPr lang="zh-CN" altLang="en-US">
              <a:latin typeface="Microsoft YaHei Regular" panose="020B0703020204020201" charset="-122"/>
              <a:ea typeface="Microsoft YaHei Regular" panose="020B0703020204020201" charset="-122"/>
            </a:endParaRPr>
          </a:p>
        </p:txBody>
      </p:sp>
      <p:sp>
        <p:nvSpPr>
          <p:cNvPr id="7" name="文本框 6"/>
          <p:cNvSpPr txBox="1"/>
          <p:nvPr/>
        </p:nvSpPr>
        <p:spPr>
          <a:xfrm>
            <a:off x="3696970" y="6129020"/>
            <a:ext cx="5174615" cy="368300"/>
          </a:xfrm>
          <a:prstGeom prst="rect">
            <a:avLst/>
          </a:prstGeom>
          <a:noFill/>
        </p:spPr>
        <p:txBody>
          <a:bodyPr wrap="square" rtlCol="0">
            <a:spAutoFit/>
          </a:bodyPr>
          <a:p>
            <a:r>
              <a:rPr lang="en-US" altLang="zh-CN" b="1">
                <a:latin typeface="Microsoft YaHei Bold" panose="020B0703020204020201" charset="-122"/>
                <a:ea typeface="Microsoft YaHei Bold" panose="020B0703020204020201" charset="-122"/>
                <a:cs typeface="Microsoft YaHei Bold" panose="020B0703020204020201" charset="-122"/>
              </a:rPr>
              <a:t>Mobius</a:t>
            </a:r>
            <a:r>
              <a:rPr lang="zh-CN" altLang="en-US" b="1">
                <a:latin typeface="Microsoft YaHei Bold" panose="020B0703020204020201" charset="-122"/>
                <a:ea typeface="Microsoft YaHei Bold" panose="020B0703020204020201" charset="-122"/>
                <a:cs typeface="Microsoft YaHei Bold" panose="020B0703020204020201" charset="-122"/>
              </a:rPr>
              <a:t>和</a:t>
            </a:r>
            <a:r>
              <a:rPr lang="en-US" altLang="zh-CN" b="1">
                <a:latin typeface="Microsoft YaHei Bold" panose="020B0703020204020201" charset="-122"/>
                <a:ea typeface="Microsoft YaHei Bold" panose="020B0703020204020201" charset="-122"/>
                <a:cs typeface="Microsoft YaHei Bold" panose="020B0703020204020201" charset="-122"/>
              </a:rPr>
              <a:t>GPipe</a:t>
            </a:r>
            <a:r>
              <a:rPr lang="zh-CN" altLang="en-US" b="1">
                <a:latin typeface="Microsoft YaHei Bold" panose="020B0703020204020201" charset="-122"/>
                <a:ea typeface="Microsoft YaHei Bold" panose="020B0703020204020201" charset="-122"/>
                <a:cs typeface="Microsoft YaHei Bold" panose="020B0703020204020201" charset="-122"/>
              </a:rPr>
              <a:t>、</a:t>
            </a:r>
            <a:r>
              <a:rPr lang="en-US" altLang="zh-CN" b="1">
                <a:latin typeface="Microsoft YaHei Bold" panose="020B0703020204020201" charset="-122"/>
                <a:ea typeface="Microsoft YaHei Bold" panose="020B0703020204020201" charset="-122"/>
                <a:cs typeface="Microsoft YaHei Bold" panose="020B0703020204020201" charset="-122"/>
              </a:rPr>
              <a:t>DeepSpeed</a:t>
            </a:r>
            <a:r>
              <a:rPr lang="zh-CN" altLang="en-US" b="1">
                <a:latin typeface="Microsoft YaHei Bold" panose="020B0703020204020201" charset="-122"/>
                <a:ea typeface="Microsoft YaHei Bold" panose="020B0703020204020201" charset="-122"/>
                <a:cs typeface="Microsoft YaHei Bold" panose="020B0703020204020201" charset="-122"/>
              </a:rPr>
              <a:t>训练时间比较</a:t>
            </a:r>
            <a:endParaRPr lang="zh-CN" altLang="en-US" b="1">
              <a:latin typeface="Microsoft YaHei Bold" panose="020B0703020204020201" charset="-122"/>
              <a:ea typeface="Microsoft YaHei Bold" panose="020B0703020204020201" charset="-122"/>
              <a:cs typeface="Microsoft YaHei Bold" panose="020B07030202040202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Evaluation</a:t>
            </a:r>
            <a:endParaRPr lang="en-US" altLang="zh-CN" dirty="0">
              <a:latin typeface="Times New Roman" panose="02020503050405090304" pitchFamily="18" charset="0"/>
              <a:cs typeface="Times New Roman" panose="02020503050405090304" pitchFamily="18" charset="0"/>
              <a:sym typeface="+mn-ea"/>
            </a:endParaRPr>
          </a:p>
        </p:txBody>
      </p:sp>
      <p:pic>
        <p:nvPicPr>
          <p:cNvPr id="12" name="图片 11"/>
          <p:cNvPicPr>
            <a:picLocks noChangeAspect="1"/>
          </p:cNvPicPr>
          <p:nvPr/>
        </p:nvPicPr>
        <p:blipFill>
          <a:blip r:embed="rId1"/>
          <a:stretch>
            <a:fillRect/>
          </a:stretch>
        </p:blipFill>
        <p:spPr>
          <a:xfrm>
            <a:off x="6196330" y="1309370"/>
            <a:ext cx="4824095" cy="4229100"/>
          </a:xfrm>
          <a:prstGeom prst="rect">
            <a:avLst/>
          </a:prstGeom>
        </p:spPr>
      </p:pic>
      <p:pic>
        <p:nvPicPr>
          <p:cNvPr id="13" name="图片 12"/>
          <p:cNvPicPr>
            <a:picLocks noChangeAspect="1"/>
          </p:cNvPicPr>
          <p:nvPr/>
        </p:nvPicPr>
        <p:blipFill>
          <a:blip r:embed="rId2"/>
          <a:stretch>
            <a:fillRect/>
          </a:stretch>
        </p:blipFill>
        <p:spPr>
          <a:xfrm>
            <a:off x="723265" y="1664335"/>
            <a:ext cx="5473065" cy="3519170"/>
          </a:xfrm>
          <a:prstGeom prst="rect">
            <a:avLst/>
          </a:prstGeom>
        </p:spPr>
      </p:pic>
      <p:sp>
        <p:nvSpPr>
          <p:cNvPr id="15" name="文本框 14"/>
          <p:cNvSpPr txBox="1"/>
          <p:nvPr/>
        </p:nvSpPr>
        <p:spPr>
          <a:xfrm>
            <a:off x="3395980" y="5183505"/>
            <a:ext cx="1129665" cy="306705"/>
          </a:xfrm>
          <a:prstGeom prst="rect">
            <a:avLst/>
          </a:prstGeom>
          <a:noFill/>
        </p:spPr>
        <p:txBody>
          <a:bodyPr wrap="square" rtlCol="0">
            <a:noAutofit/>
          </a:bodyPr>
          <a:p>
            <a:r>
              <a:rPr lang="zh-CN" altLang="en-US" b="1">
                <a:latin typeface="Microsoft YaHei Bold" panose="020B0703020204020201" charset="-122"/>
                <a:ea typeface="Microsoft YaHei Bold" panose="020B0703020204020201" charset="-122"/>
                <a:cs typeface="Microsoft YaHei Bold" panose="020B0703020204020201" charset="-122"/>
              </a:rPr>
              <a:t>通信流量</a:t>
            </a:r>
            <a:endParaRPr lang="zh-CN" altLang="en-US" b="1">
              <a:latin typeface="Microsoft YaHei Bold" panose="020B0703020204020201" charset="-122"/>
              <a:ea typeface="Microsoft YaHei Bold" panose="020B0703020204020201" charset="-122"/>
              <a:cs typeface="Microsoft YaHei Bold" panose="020B0703020204020201" charset="-122"/>
            </a:endParaRPr>
          </a:p>
        </p:txBody>
      </p:sp>
      <p:sp>
        <p:nvSpPr>
          <p:cNvPr id="16" name="文本框 15"/>
          <p:cNvSpPr txBox="1"/>
          <p:nvPr/>
        </p:nvSpPr>
        <p:spPr>
          <a:xfrm>
            <a:off x="7630160" y="5707380"/>
            <a:ext cx="2347595" cy="307340"/>
          </a:xfrm>
          <a:prstGeom prst="rect">
            <a:avLst/>
          </a:prstGeom>
          <a:noFill/>
        </p:spPr>
        <p:txBody>
          <a:bodyPr wrap="square" rtlCol="0">
            <a:noAutofit/>
          </a:bodyPr>
          <a:p>
            <a:r>
              <a:rPr lang="en-US" altLang="zh-CN" b="1">
                <a:latin typeface="Microsoft YaHei Bold" panose="020B0703020204020201" charset="-122"/>
                <a:ea typeface="Microsoft YaHei Bold" panose="020B0703020204020201" charset="-122"/>
                <a:cs typeface="Microsoft YaHei Bold" panose="020B0703020204020201" charset="-122"/>
              </a:rPr>
              <a:t>GPU</a:t>
            </a:r>
            <a:r>
              <a:rPr lang="zh-CN" altLang="en-US" b="1">
                <a:latin typeface="Microsoft YaHei Bold" panose="020B0703020204020201" charset="-122"/>
                <a:ea typeface="Microsoft YaHei Bold" panose="020B0703020204020201" charset="-122"/>
                <a:cs typeface="Microsoft YaHei Bold" panose="020B0703020204020201" charset="-122"/>
              </a:rPr>
              <a:t>间通信带宽</a:t>
            </a:r>
            <a:r>
              <a:rPr lang="en-US" altLang="zh-CN" b="1">
                <a:latin typeface="Microsoft YaHei Bold" panose="020B0703020204020201" charset="-122"/>
                <a:ea typeface="Microsoft YaHei Bold" panose="020B0703020204020201" charset="-122"/>
                <a:cs typeface="Microsoft YaHei Bold" panose="020B0703020204020201" charset="-122"/>
              </a:rPr>
              <a:t>CDF</a:t>
            </a:r>
            <a:endParaRPr lang="en-US" altLang="zh-CN" b="1">
              <a:latin typeface="Microsoft YaHei Bold" panose="020B0703020204020201" charset="-122"/>
              <a:ea typeface="Microsoft YaHei Bold" panose="020B0703020204020201" charset="-122"/>
              <a:cs typeface="Microsoft YaHei Bold" panose="020B07030202040202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txBox="1"/>
          <p:nvPr/>
        </p:nvSpPr>
        <p:spPr>
          <a:xfrm>
            <a:off x="0" y="1700214"/>
            <a:ext cx="12192000" cy="1944687"/>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a:spcBef>
                <a:spcPct val="0"/>
              </a:spcBef>
              <a:defRPr/>
            </a:pPr>
            <a:endParaRPr lang="zh-CN" altLang="en-US" sz="4800" b="1">
              <a:solidFill>
                <a:prstClr val="white"/>
              </a:solidFill>
              <a:latin typeface="微软雅黑" panose="020B0703020204020201" charset="-122"/>
              <a:ea typeface="微软雅黑" panose="020B0703020204020201" charset="-122"/>
            </a:endParaRPr>
          </a:p>
        </p:txBody>
      </p:sp>
      <p:sp>
        <p:nvSpPr>
          <p:cNvPr id="2050" name="Rectangle 2"/>
          <p:cNvSpPr>
            <a:spLocks noGrp="1" noChangeArrowheads="1"/>
          </p:cNvSpPr>
          <p:nvPr>
            <p:ph type="ctrTitle"/>
          </p:nvPr>
        </p:nvSpPr>
        <p:spPr>
          <a:xfrm>
            <a:off x="1535430" y="1700531"/>
            <a:ext cx="9132570" cy="1450975"/>
          </a:xfrm>
        </p:spPr>
        <p:txBody>
          <a:bodyPr rtlCol="0">
            <a:noAutofit/>
          </a:bodyPr>
          <a:lstStyle/>
          <a:p>
            <a:pPr>
              <a:lnSpc>
                <a:spcPct val="130000"/>
              </a:lnSpc>
              <a:defRPr/>
            </a:pPr>
            <a:r>
              <a:rPr lang="zh-CN" altLang="en-US" sz="4000" b="1" dirty="0">
                <a:solidFill>
                  <a:schemeClr val="bg1"/>
                </a:solidFill>
                <a:latin typeface="Arial" panose="020B0604020202090204" pitchFamily="34" charset="0"/>
                <a:ea typeface="微软雅黑" panose="020B0703020204020201" charset="-122"/>
                <a:cs typeface="Arial" panose="020B0604020202090204" pitchFamily="34" charset="0"/>
              </a:rPr>
              <a:t>请老师和同学们批评指正</a:t>
            </a:r>
            <a:endParaRPr lang="en-US" altLang="zh-CN" sz="4000" b="1" dirty="0">
              <a:solidFill>
                <a:schemeClr val="bg1"/>
              </a:solidFill>
              <a:latin typeface="Arial" panose="020B0604020202090204" pitchFamily="34" charset="0"/>
              <a:ea typeface="微软雅黑" panose="020B0703020204020201" charset="-122"/>
              <a:cs typeface="Arial" panose="020B0604020202090204" pitchFamily="34" charset="0"/>
            </a:endParaRPr>
          </a:p>
        </p:txBody>
      </p:sp>
      <p:sp>
        <p:nvSpPr>
          <p:cNvPr id="6149" name="副标题 2"/>
          <p:cNvSpPr>
            <a:spLocks noGrp="1"/>
          </p:cNvSpPr>
          <p:nvPr>
            <p:ph type="subTitle" idx="1"/>
          </p:nvPr>
        </p:nvSpPr>
        <p:spPr>
          <a:xfrm>
            <a:off x="2783632" y="4292600"/>
            <a:ext cx="6400800" cy="720576"/>
          </a:xfrm>
        </p:spPr>
        <p:txBody>
          <a:bodyPr/>
          <a:lstStyle/>
          <a:p>
            <a:pPr>
              <a:spcAft>
                <a:spcPts val="2400"/>
              </a:spcAft>
            </a:pPr>
            <a:r>
              <a:rPr lang="en-US" altLang="zh-CN" sz="2800" b="1" dirty="0">
                <a:latin typeface="Arial" panose="020B0604020202090204" pitchFamily="34" charset="0"/>
                <a:ea typeface="微软雅黑" panose="020B0703020204020201" charset="-122"/>
                <a:cs typeface="Arial" panose="020B0604020202090204" pitchFamily="34" charset="0"/>
              </a:rPr>
              <a:t>2023.11.17</a:t>
            </a:r>
            <a:endParaRPr lang="en-US" altLang="zh-CN" sz="2800" b="1" dirty="0">
              <a:latin typeface="Arial" panose="020B0604020202090204" pitchFamily="34" charset="0"/>
              <a:ea typeface="微软雅黑" panose="020B0703020204020201" charset="-122"/>
              <a:cs typeface="Arial" panose="020B0604020202090204" pitchFamily="34" charset="0"/>
            </a:endParaRPr>
          </a:p>
        </p:txBody>
      </p:sp>
      <p:pic>
        <p:nvPicPr>
          <p:cNvPr id="6" name="图片 2"/>
          <p:cNvPicPr>
            <a:picLocks noChangeAspect="1"/>
          </p:cNvPicPr>
          <p:nvPr/>
        </p:nvPicPr>
        <p:blipFill>
          <a:blip r:embed="rId1"/>
          <a:srcRect/>
          <a:stretch>
            <a:fillRect/>
          </a:stretch>
        </p:blipFill>
        <p:spPr bwMode="auto">
          <a:xfrm>
            <a:off x="9480377" y="205168"/>
            <a:ext cx="984175" cy="9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638192"/>
            <a:ext cx="10515600" cy="3834785"/>
          </a:xfrm>
        </p:spPr>
        <p:txBody>
          <a:bodyPr>
            <a:normAutofit/>
          </a:bodyPr>
          <a:lstStyle/>
          <a:p>
            <a:pPr marL="457200" indent="-457200" eaLnBrk="0" fontAlgn="base" hangingPunct="0">
              <a:lnSpc>
                <a:spcPct val="150000"/>
              </a:lnSpc>
              <a:spcBef>
                <a:spcPct val="0"/>
              </a:spcBef>
              <a:spcAft>
                <a:spcPct val="0"/>
              </a:spcAft>
              <a:buSzPct val="80000"/>
              <a:buFont typeface="Wingdings" panose="05000000000000000000" pitchFamily="2" charset="2"/>
              <a:buChar char="n"/>
              <a:defRPr/>
            </a:pPr>
            <a:r>
              <a:rPr lang="en-US" altLang="zh-CN" sz="3200" b="1" dirty="0">
                <a:latin typeface="Times New Roman" panose="02020503050405090304" pitchFamily="18" charset="0"/>
                <a:ea typeface="黑体" panose="02010609060101010101" pitchFamily="49" charset="-122"/>
                <a:cs typeface="Times New Roman" panose="02020503050405090304" pitchFamily="18" charset="0"/>
              </a:rPr>
              <a:t>Backgroud and Motivation </a:t>
            </a:r>
            <a:endParaRPr lang="en-US" altLang="zh-CN" sz="3200" b="1" dirty="0">
              <a:latin typeface="Times New Roman" panose="02020503050405090304" pitchFamily="18" charset="0"/>
              <a:ea typeface="黑体" panose="02010609060101010101" pitchFamily="49" charset="-122"/>
              <a:cs typeface="Times New Roman" panose="02020503050405090304" pitchFamily="18" charset="0"/>
            </a:endParaRPr>
          </a:p>
          <a:p>
            <a:pPr marL="457200" indent="-457200" eaLnBrk="0" fontAlgn="base" hangingPunct="0">
              <a:lnSpc>
                <a:spcPct val="150000"/>
              </a:lnSpc>
              <a:spcBef>
                <a:spcPct val="0"/>
              </a:spcBef>
              <a:spcAft>
                <a:spcPct val="0"/>
              </a:spcAft>
              <a:buSzPct val="80000"/>
              <a:buFont typeface="Wingdings" panose="05000000000000000000" pitchFamily="2" charset="2"/>
              <a:buChar char="n"/>
              <a:defRPr/>
            </a:pPr>
            <a:r>
              <a:rPr lang="en-US" altLang="zh-CN" sz="3200" b="1" dirty="0">
                <a:latin typeface="Times New Roman" panose="02020503050405090304" pitchFamily="18" charset="0"/>
                <a:ea typeface="黑体" panose="02010609060101010101" pitchFamily="49" charset="-122"/>
                <a:cs typeface="Times New Roman" panose="02020503050405090304" pitchFamily="18" charset="0"/>
              </a:rPr>
              <a:t>Mobius Design</a:t>
            </a:r>
            <a:endParaRPr lang="en-US" altLang="zh-CN" sz="3200" b="1" dirty="0">
              <a:latin typeface="Times New Roman" panose="02020503050405090304" pitchFamily="18" charset="0"/>
              <a:ea typeface="黑体" panose="02010609060101010101" pitchFamily="49" charset="-122"/>
              <a:cs typeface="Times New Roman" panose="02020503050405090304" pitchFamily="18" charset="0"/>
            </a:endParaRPr>
          </a:p>
          <a:p>
            <a:pPr marL="457200" indent="-457200" eaLnBrk="0" fontAlgn="base" hangingPunct="0">
              <a:lnSpc>
                <a:spcPct val="150000"/>
              </a:lnSpc>
              <a:spcBef>
                <a:spcPct val="0"/>
              </a:spcBef>
              <a:spcAft>
                <a:spcPct val="0"/>
              </a:spcAft>
              <a:buSzPct val="80000"/>
              <a:buFont typeface="Wingdings" panose="05000000000000000000" pitchFamily="2" charset="2"/>
              <a:buChar char="n"/>
              <a:defRPr/>
            </a:pPr>
            <a:r>
              <a:rPr lang="en-US" altLang="zh-CN" sz="3200" b="1" dirty="0">
                <a:latin typeface="Times New Roman" panose="02020503050405090304" pitchFamily="18" charset="0"/>
                <a:ea typeface="黑体" panose="02010609060101010101" pitchFamily="49" charset="-122"/>
                <a:cs typeface="Times New Roman" panose="02020503050405090304" pitchFamily="18" charset="0"/>
              </a:rPr>
              <a:t>Evaluation</a:t>
            </a:r>
            <a:endParaRPr lang="zh-CN" altLang="en-US" sz="3200" b="1" dirty="0">
              <a:latin typeface="Times New Roman" panose="02020503050405090304" pitchFamily="18" charset="0"/>
              <a:ea typeface="黑体" panose="02010609060101010101" pitchFamily="49" charset="-122"/>
              <a:cs typeface="Times New Roman" panose="02020503050405090304" pitchFamily="18" charset="0"/>
            </a:endParaRPr>
          </a:p>
          <a:p>
            <a:pPr marL="457200" indent="-457200" eaLnBrk="0" fontAlgn="base" hangingPunct="0">
              <a:lnSpc>
                <a:spcPct val="150000"/>
              </a:lnSpc>
              <a:spcBef>
                <a:spcPct val="0"/>
              </a:spcBef>
              <a:spcAft>
                <a:spcPct val="0"/>
              </a:spcAft>
              <a:buSzPct val="80000"/>
              <a:buFont typeface="Wingdings" panose="05000000000000000000" pitchFamily="2" charset="2"/>
              <a:buChar char="n"/>
              <a:defRPr/>
            </a:pPr>
            <a:r>
              <a:rPr lang="en-US" altLang="zh-CN" sz="3200" b="1" dirty="0">
                <a:latin typeface="Times New Roman" panose="02020503050405090304" pitchFamily="18" charset="0"/>
                <a:ea typeface="黑体" panose="02010609060101010101" pitchFamily="49" charset="-122"/>
                <a:cs typeface="Times New Roman" panose="02020503050405090304" pitchFamily="18" charset="0"/>
              </a:rPr>
              <a:t>Conclusion</a:t>
            </a:r>
            <a:endParaRPr lang="en-US" altLang="zh-CN" sz="3200" b="1" dirty="0">
              <a:latin typeface="Times New Roman" panose="02020503050405090304" pitchFamily="18" charset="0"/>
              <a:ea typeface="黑体" panose="02010609060101010101" pitchFamily="49" charset="-122"/>
              <a:cs typeface="Times New Roman" panose="02020503050405090304" pitchFamily="18" charset="0"/>
            </a:endParaRPr>
          </a:p>
        </p:txBody>
      </p:sp>
      <p:sp>
        <p:nvSpPr>
          <p:cNvPr id="3" name="标题 2"/>
          <p:cNvSpPr>
            <a:spLocks noGrp="1"/>
          </p:cNvSpPr>
          <p:nvPr>
            <p:ph type="title"/>
          </p:nvPr>
        </p:nvSpPr>
        <p:spPr>
          <a:xfrm>
            <a:off x="151812" y="135608"/>
            <a:ext cx="10515600" cy="565450"/>
          </a:xfrm>
        </p:spPr>
        <p:txBody>
          <a:bodyPr>
            <a:normAutofit fontScale="90000"/>
          </a:bodyPr>
          <a:lstStyle/>
          <a:p>
            <a:r>
              <a:rPr kumimoji="1" lang="en-US" altLang="zh-CN" dirty="0">
                <a:latin typeface="微软雅黑" panose="020B0703020204020201" charset="-122"/>
                <a:ea typeface="微软雅黑" panose="020B0703020204020201" charset="-122"/>
              </a:rPr>
              <a:t>Content</a:t>
            </a:r>
            <a:endParaRPr kumimoji="1" lang="en-US" altLang="zh-CN" dirty="0">
              <a:latin typeface="微软雅黑" panose="020B0703020204020201" charset="-122"/>
              <a:ea typeface="微软雅黑" panose="020B07030202040202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812" y="135608"/>
            <a:ext cx="10515600" cy="5654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Backgroud and Motivation </a:t>
            </a:r>
            <a:endParaRPr kumimoji="1" lang="zh-CN" altLang="en-US" dirty="0">
              <a:latin typeface="微软雅黑" panose="020B0703020204020201" charset="-122"/>
              <a:ea typeface="微软雅黑" panose="020B0703020204020201" charset="-122"/>
            </a:endParaRPr>
          </a:p>
        </p:txBody>
      </p:sp>
      <p:sp>
        <p:nvSpPr>
          <p:cNvPr id="5" name="文本框 4"/>
          <p:cNvSpPr txBox="1"/>
          <p:nvPr/>
        </p:nvSpPr>
        <p:spPr>
          <a:xfrm>
            <a:off x="414655" y="993140"/>
            <a:ext cx="11203940" cy="645160"/>
          </a:xfrm>
          <a:prstGeom prst="rect">
            <a:avLst/>
          </a:prstGeom>
          <a:noFill/>
        </p:spPr>
        <p:txBody>
          <a:bodyPr wrap="square">
            <a:spAutoFit/>
          </a:bodyPr>
          <a:lstStyle/>
          <a:p>
            <a:pPr indent="0">
              <a:lnSpc>
                <a:spcPct val="150000"/>
              </a:lnSpc>
              <a:buFont typeface="Wingdings" panose="05000000000000000000" pitchFamily="2" charset="2"/>
              <a:buNone/>
            </a:pPr>
            <a:r>
              <a:rPr lang="en-US" sz="2400" dirty="0">
                <a:latin typeface="微软雅黑" panose="020B0703020204020201" charset="-122"/>
                <a:ea typeface="微软雅黑" panose="020B0703020204020201" charset="-122"/>
              </a:rPr>
              <a:t>1</a:t>
            </a:r>
            <a:r>
              <a:rPr lang="zh-CN" altLang="en-US" sz="2400" dirty="0">
                <a:latin typeface="微软雅黑" panose="020B0703020204020201" charset="-122"/>
                <a:ea typeface="微软雅黑" panose="020B0703020204020201" charset="-122"/>
              </a:rPr>
              <a:t>、</a:t>
            </a:r>
            <a:r>
              <a:rPr lang="zh-CN" altLang="en-US" sz="2400" b="1" dirty="0">
                <a:latin typeface="Microsoft YaHei Bold" panose="020B0703020204020201" charset="-122"/>
                <a:ea typeface="Microsoft YaHei Bold" panose="020B0703020204020201" charset="-122"/>
              </a:rPr>
              <a:t>微调大模型</a:t>
            </a:r>
            <a:r>
              <a:rPr lang="zh-CN" altLang="en-US" sz="2400" dirty="0">
                <a:latin typeface="微软雅黑" panose="020B0703020204020201" charset="-122"/>
                <a:ea typeface="微软雅黑" panose="020B0703020204020201" charset="-122"/>
              </a:rPr>
              <a:t>让商用</a:t>
            </a:r>
            <a:r>
              <a:rPr lang="en-US" altLang="zh-CN" sz="2400" dirty="0">
                <a:latin typeface="微软雅黑" panose="020B0703020204020201" charset="-122"/>
                <a:ea typeface="微软雅黑" panose="020B0703020204020201" charset="-122"/>
              </a:rPr>
              <a:t>GPU</a:t>
            </a:r>
            <a:r>
              <a:rPr lang="zh-CN" altLang="en-US" sz="2400" dirty="0">
                <a:latin typeface="微软雅黑" panose="020B0703020204020201" charset="-122"/>
                <a:ea typeface="微软雅黑" panose="020B0703020204020201" charset="-122"/>
              </a:rPr>
              <a:t>服务器训练大模型成为可能。</a:t>
            </a:r>
            <a:endParaRPr lang="zh-CN" altLang="en-US" sz="2400" dirty="0">
              <a:latin typeface="微软雅黑" panose="020B0703020204020201" charset="-122"/>
              <a:ea typeface="微软雅黑" panose="020B0703020204020201" charset="-122"/>
            </a:endParaRPr>
          </a:p>
        </p:txBody>
      </p:sp>
      <p:pic>
        <p:nvPicPr>
          <p:cNvPr id="6" name="图片 5"/>
          <p:cNvPicPr>
            <a:picLocks noChangeAspect="1"/>
          </p:cNvPicPr>
          <p:nvPr/>
        </p:nvPicPr>
        <p:blipFill>
          <a:blip r:embed="rId1"/>
          <a:stretch>
            <a:fillRect/>
          </a:stretch>
        </p:blipFill>
        <p:spPr>
          <a:xfrm>
            <a:off x="1115695" y="1794510"/>
            <a:ext cx="10165715" cy="3195320"/>
          </a:xfrm>
          <a:prstGeom prst="rect">
            <a:avLst/>
          </a:prstGeom>
        </p:spPr>
      </p:pic>
      <p:pic>
        <p:nvPicPr>
          <p:cNvPr id="7" name="图片 6"/>
          <p:cNvPicPr>
            <a:picLocks noChangeAspect="1"/>
          </p:cNvPicPr>
          <p:nvPr/>
        </p:nvPicPr>
        <p:blipFill>
          <a:blip r:embed="rId2"/>
          <a:srcRect b="50898"/>
          <a:stretch>
            <a:fillRect/>
          </a:stretch>
        </p:blipFill>
        <p:spPr>
          <a:xfrm>
            <a:off x="4884420" y="4206240"/>
            <a:ext cx="1332230" cy="1026160"/>
          </a:xfrm>
          <a:prstGeom prst="rect">
            <a:avLst/>
          </a:prstGeom>
        </p:spPr>
      </p:pic>
      <p:sp>
        <p:nvSpPr>
          <p:cNvPr id="8" name="文本框 7"/>
          <p:cNvSpPr txBox="1"/>
          <p:nvPr/>
        </p:nvSpPr>
        <p:spPr>
          <a:xfrm>
            <a:off x="878840" y="4488180"/>
            <a:ext cx="3228340" cy="429895"/>
          </a:xfrm>
          <a:prstGeom prst="rect">
            <a:avLst/>
          </a:prstGeom>
          <a:noFill/>
        </p:spPr>
        <p:txBody>
          <a:bodyPr wrap="square" rtlCol="0" anchor="t">
            <a:noAutofit/>
          </a:bodyPr>
          <a:p>
            <a:endParaRPr lang="zh-CN" altLang="en-US">
              <a:latin typeface="Microsoft YaHei Regular" panose="020B0703020204020201" charset="-122"/>
              <a:ea typeface="Microsoft YaHei Regular" panose="020B0703020204020201" charset="-122"/>
              <a:cs typeface="Microsoft YaHei Regular" panose="020B0703020204020201" charset="-122"/>
            </a:endParaRPr>
          </a:p>
        </p:txBody>
      </p:sp>
      <p:pic>
        <p:nvPicPr>
          <p:cNvPr id="9" name="图片 8"/>
          <p:cNvPicPr>
            <a:picLocks noChangeAspect="1"/>
          </p:cNvPicPr>
          <p:nvPr/>
        </p:nvPicPr>
        <p:blipFill>
          <a:blip r:embed="rId3"/>
          <a:stretch>
            <a:fillRect/>
          </a:stretch>
        </p:blipFill>
        <p:spPr>
          <a:xfrm>
            <a:off x="6198235" y="4278630"/>
            <a:ext cx="776605" cy="946785"/>
          </a:xfrm>
          <a:prstGeom prst="rect">
            <a:avLst/>
          </a:prstGeom>
        </p:spPr>
      </p:pic>
      <p:sp>
        <p:nvSpPr>
          <p:cNvPr id="12" name="矩形 11"/>
          <p:cNvSpPr/>
          <p:nvPr/>
        </p:nvSpPr>
        <p:spPr>
          <a:xfrm>
            <a:off x="969645" y="4616450"/>
            <a:ext cx="3767455" cy="1584325"/>
          </a:xfrm>
          <a:prstGeom prst="rect">
            <a:avLst/>
          </a:prstGeom>
          <a:noFill/>
          <a:ln w="25400" cap="flat" cmpd="sng">
            <a:solidFill>
              <a:srgbClr val="C00000"/>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l">
              <a:lnSpc>
                <a:spcPct val="120000"/>
              </a:lnSpc>
              <a:spcBef>
                <a:spcPts val="0"/>
              </a:spcBef>
              <a:spcAft>
                <a:spcPts val="0"/>
              </a:spcAft>
            </a:pPr>
            <a:r>
              <a:rPr lang="zh-CN" altLang="en-US">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从头训练 175B 参数的GPT-3 需要</a:t>
            </a:r>
            <a:r>
              <a:rPr lang="en-US" altLang="zh-CN">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3640</a:t>
            </a:r>
            <a:r>
              <a:rPr lang="zh-CN" altLang="en-US">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 </a:t>
            </a:r>
            <a:r>
              <a:rPr lang="en-US" altLang="zh-CN">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petaflop/s-day </a:t>
            </a:r>
            <a:r>
              <a:rPr lang="en-US" altLang="zh-CN">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a:t>
            </a:r>
            <a:endParaRPr lang="en-US" altLang="zh-CN">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endParaRPr>
          </a:p>
          <a:p>
            <a:pPr algn="l">
              <a:lnSpc>
                <a:spcPct val="120000"/>
              </a:lnSpc>
              <a:spcBef>
                <a:spcPts val="0"/>
              </a:spcBef>
              <a:spcAft>
                <a:spcPts val="0"/>
              </a:spcAft>
            </a:pPr>
            <a:r>
              <a:rPr lang="en-US" altLang="zh-CN">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A100*30 years</a:t>
            </a:r>
            <a:endParaRPr lang="en-US" altLang="zh-CN">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endParaRPr>
          </a:p>
          <a:p>
            <a:pPr algn="l">
              <a:lnSpc>
                <a:spcPct val="120000"/>
              </a:lnSpc>
              <a:spcBef>
                <a:spcPts val="0"/>
              </a:spcBef>
              <a:spcAft>
                <a:spcPts val="0"/>
              </a:spcAft>
            </a:pPr>
            <a:r>
              <a:rPr lang="en-US" altLang="zh-CN">
                <a:solidFill>
                  <a:schemeClr val="tx1"/>
                </a:solidFill>
                <a:latin typeface="Microsoft YaHei Regular" panose="020B0703020204020201" charset="-122"/>
                <a:ea typeface="Microsoft YaHei Regular" panose="020B0703020204020201" charset="-122"/>
                <a:cs typeface="Microsoft YaHei Regular" panose="020B0703020204020201" charset="-122"/>
              </a:rPr>
              <a:t>≈</a:t>
            </a:r>
            <a:r>
              <a:rPr lang="en-US" altLang="zh-CN" b="1">
                <a:solidFill>
                  <a:schemeClr val="tx1"/>
                </a:solidFill>
                <a:latin typeface="Microsoft YaHei Bold" panose="020B0703020204020201" charset="-122"/>
                <a:ea typeface="Microsoft YaHei Bold" panose="020B0703020204020201" charset="-122"/>
                <a:cs typeface="Microsoft YaHei Regular" panose="020B0703020204020201" charset="-122"/>
              </a:rPr>
              <a:t>$4.5 million</a:t>
            </a:r>
            <a:endParaRPr lang="en-US" altLang="zh-CN" b="1">
              <a:solidFill>
                <a:schemeClr val="tx1"/>
              </a:solidFill>
              <a:latin typeface="Microsoft YaHei Bold" panose="020B0703020204020201" charset="-122"/>
              <a:ea typeface="Microsoft YaHei Bold" panose="020B0703020204020201" charset="-122"/>
              <a:cs typeface="Microsoft YaHei Regular" panose="020B0703020204020201" charset="-122"/>
            </a:endParaRPr>
          </a:p>
        </p:txBody>
      </p:sp>
      <p:sp>
        <p:nvSpPr>
          <p:cNvPr id="14" name="下箭头 13"/>
          <p:cNvSpPr/>
          <p:nvPr/>
        </p:nvSpPr>
        <p:spPr>
          <a:xfrm rot="1980000">
            <a:off x="3619500" y="3375025"/>
            <a:ext cx="263525" cy="1151255"/>
          </a:xfrm>
          <a:prstGeom prst="downArrow">
            <a:avLst>
              <a:gd name="adj1" fmla="val 50000"/>
              <a:gd name="adj2" fmla="val 113169"/>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下箭头 14"/>
          <p:cNvSpPr/>
          <p:nvPr/>
        </p:nvSpPr>
        <p:spPr>
          <a:xfrm rot="18960000">
            <a:off x="9220200" y="4478655"/>
            <a:ext cx="217805" cy="727710"/>
          </a:xfrm>
          <a:prstGeom prst="downArrow">
            <a:avLst>
              <a:gd name="adj1" fmla="val 50000"/>
              <a:gd name="adj2" fmla="val 113169"/>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矩形 18"/>
          <p:cNvSpPr/>
          <p:nvPr/>
        </p:nvSpPr>
        <p:spPr>
          <a:xfrm>
            <a:off x="8251825" y="5276215"/>
            <a:ext cx="3454400" cy="1165860"/>
          </a:xfrm>
          <a:prstGeom prst="rect">
            <a:avLst/>
          </a:prstGeom>
          <a:noFill/>
          <a:ln w="25400" cap="flat" cmpd="sng">
            <a:solidFill>
              <a:srgbClr val="C00000"/>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l">
              <a:lnSpc>
                <a:spcPct val="120000"/>
              </a:lnSpc>
              <a:spcBef>
                <a:spcPts val="0"/>
              </a:spcBef>
              <a:spcAft>
                <a:spcPts val="0"/>
              </a:spcAft>
            </a:pPr>
            <a:r>
              <a:rPr lang="zh-CN" altLang="en-US">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通过微调</a:t>
            </a:r>
            <a:r>
              <a:rPr lang="en-US" altLang="zh-CN">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(Fine-tuning)</a:t>
            </a:r>
            <a:r>
              <a:rPr lang="zh-CN" altLang="en-US">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已有的预训练模型，使预算有限的商用</a:t>
            </a:r>
            <a:r>
              <a:rPr lang="en-US" altLang="zh-CN">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GPU</a:t>
            </a:r>
            <a:r>
              <a:rPr lang="zh-CN" altLang="en-US">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服务器训练大模型成为</a:t>
            </a:r>
            <a:r>
              <a:rPr lang="zh-CN" altLang="en-US">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rPr>
              <a:t>可能。</a:t>
            </a:r>
            <a:endParaRPr lang="zh-CN" altLang="en-US">
              <a:solidFill>
                <a:schemeClr val="tx1"/>
              </a:solidFill>
              <a:latin typeface="Microsoft YaHei Regular" panose="020B0703020204020201" charset="-122"/>
              <a:ea typeface="Microsoft YaHei Regular" panose="020B0703020204020201" charset="-122"/>
              <a:cs typeface="Microsoft YaHei Regular" panose="020B0703020204020201"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812" y="135608"/>
            <a:ext cx="10515600" cy="5654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Backgroud and Motivation </a:t>
            </a:r>
            <a:endParaRPr kumimoji="1" lang="zh-CN" altLang="en-US" dirty="0">
              <a:latin typeface="微软雅黑" panose="020B0703020204020201" charset="-122"/>
              <a:ea typeface="微软雅黑" panose="020B0703020204020201" charset="-122"/>
            </a:endParaRPr>
          </a:p>
        </p:txBody>
      </p:sp>
      <p:sp>
        <p:nvSpPr>
          <p:cNvPr id="5" name="文本框 4"/>
          <p:cNvSpPr txBox="1"/>
          <p:nvPr/>
        </p:nvSpPr>
        <p:spPr>
          <a:xfrm>
            <a:off x="414655" y="993140"/>
            <a:ext cx="4617085" cy="1753235"/>
          </a:xfrm>
          <a:prstGeom prst="rect">
            <a:avLst/>
          </a:prstGeom>
          <a:noFill/>
        </p:spPr>
        <p:txBody>
          <a:bodyPr wrap="square">
            <a:spAutoFit/>
          </a:bodyPr>
          <a:lstStyle/>
          <a:p>
            <a:pPr indent="0">
              <a:lnSpc>
                <a:spcPct val="150000"/>
              </a:lnSpc>
              <a:buFont typeface="Wingdings" panose="05000000000000000000" pitchFamily="2" charset="2"/>
              <a:buNone/>
            </a:pPr>
            <a:r>
              <a:rPr lang="en-US" sz="2400" dirty="0">
                <a:latin typeface="微软雅黑" panose="020B0703020204020201" charset="-122"/>
                <a:ea typeface="微软雅黑" panose="020B0703020204020201" charset="-122"/>
              </a:rPr>
              <a:t>2</a:t>
            </a:r>
            <a:r>
              <a:rPr lang="zh-CN" altLang="en-US" sz="2400" dirty="0">
                <a:latin typeface="微软雅黑" panose="020B0703020204020201" charset="-122"/>
                <a:ea typeface="微软雅黑" panose="020B0703020204020201" charset="-122"/>
              </a:rPr>
              <a:t>、商用</a:t>
            </a:r>
            <a:r>
              <a:rPr lang="en-US" altLang="zh-CN" sz="2400" dirty="0">
                <a:latin typeface="微软雅黑" panose="020B0703020204020201" charset="-122"/>
                <a:ea typeface="微软雅黑" panose="020B0703020204020201" charset="-122"/>
              </a:rPr>
              <a:t>GPU</a:t>
            </a:r>
            <a:r>
              <a:rPr lang="zh-CN" altLang="en-US" sz="2400" dirty="0">
                <a:latin typeface="微软雅黑" panose="020B0703020204020201" charset="-122"/>
                <a:ea typeface="微软雅黑" panose="020B0703020204020201" charset="-122"/>
              </a:rPr>
              <a:t>服务器单张</a:t>
            </a:r>
            <a:r>
              <a:rPr lang="en-US" altLang="zh-CN" sz="2400" dirty="0">
                <a:latin typeface="微软雅黑" panose="020B0703020204020201" charset="-122"/>
                <a:ea typeface="微软雅黑" panose="020B0703020204020201" charset="-122"/>
              </a:rPr>
              <a:t>GPU</a:t>
            </a:r>
            <a:endParaRPr lang="en-US" altLang="zh-CN" sz="2400" dirty="0">
              <a:latin typeface="微软雅黑" panose="020B0703020204020201" charset="-122"/>
              <a:ea typeface="微软雅黑" panose="020B0703020204020201" charset="-122"/>
            </a:endParaRPr>
          </a:p>
          <a:p>
            <a:pPr indent="0">
              <a:lnSpc>
                <a:spcPct val="150000"/>
              </a:lnSpc>
              <a:buFont typeface="Wingdings" panose="05000000000000000000" pitchFamily="2" charset="2"/>
              <a:buNone/>
            </a:pPr>
            <a:r>
              <a:rPr lang="zh-CN" altLang="en-US" sz="2400" dirty="0">
                <a:latin typeface="微软雅黑" panose="020B0703020204020201" charset="-122"/>
                <a:ea typeface="微软雅黑" panose="020B0703020204020201" charset="-122"/>
              </a:rPr>
              <a:t>算力强劲，价格低廉，但</a:t>
            </a:r>
            <a:r>
              <a:rPr lang="en-US" altLang="zh-CN" sz="2400" b="1" dirty="0">
                <a:latin typeface="Microsoft YaHei Bold" panose="020B0703020204020201" charset="-122"/>
                <a:ea typeface="Microsoft YaHei Bold" panose="020B0703020204020201" charset="-122"/>
                <a:cs typeface="Microsoft YaHei Bold" panose="020B0703020204020201" charset="-122"/>
              </a:rPr>
              <a:t>GPU</a:t>
            </a:r>
            <a:r>
              <a:rPr lang="zh-CN" altLang="en-US" sz="2400" b="1" dirty="0">
                <a:latin typeface="Microsoft YaHei Bold" panose="020B0703020204020201" charset="-122"/>
                <a:ea typeface="Microsoft YaHei Bold" panose="020B0703020204020201" charset="-122"/>
                <a:cs typeface="Microsoft YaHei Bold" panose="020B0703020204020201" charset="-122"/>
              </a:rPr>
              <a:t>间</a:t>
            </a:r>
            <a:endParaRPr lang="zh-CN" altLang="en-US" sz="2400" b="1" dirty="0">
              <a:latin typeface="Microsoft YaHei Bold" panose="020B0703020204020201" charset="-122"/>
              <a:ea typeface="Microsoft YaHei Bold" panose="020B0703020204020201" charset="-122"/>
              <a:cs typeface="Microsoft YaHei Bold" panose="020B0703020204020201" charset="-122"/>
            </a:endParaRPr>
          </a:p>
          <a:p>
            <a:pPr indent="0">
              <a:lnSpc>
                <a:spcPct val="150000"/>
              </a:lnSpc>
              <a:buFont typeface="Wingdings" panose="05000000000000000000" pitchFamily="2" charset="2"/>
              <a:buNone/>
            </a:pPr>
            <a:r>
              <a:rPr lang="zh-CN" altLang="en-US" sz="2400" b="1" dirty="0">
                <a:latin typeface="Microsoft YaHei Bold" panose="020B0703020204020201" charset="-122"/>
                <a:ea typeface="Microsoft YaHei Bold" panose="020B0703020204020201" charset="-122"/>
                <a:cs typeface="Microsoft YaHei Bold" panose="020B0703020204020201" charset="-122"/>
              </a:rPr>
              <a:t>通信效率低</a:t>
            </a:r>
            <a:r>
              <a:rPr lang="zh-CN" altLang="en-US" sz="2400" dirty="0">
                <a:latin typeface="微软雅黑" panose="020B0703020204020201" charset="-122"/>
                <a:ea typeface="微软雅黑" panose="020B0703020204020201" charset="-122"/>
              </a:rPr>
              <a:t>。</a:t>
            </a:r>
            <a:endParaRPr lang="zh-CN" altLang="en-US" sz="2400" dirty="0">
              <a:latin typeface="微软雅黑" panose="020B0703020204020201" charset="-122"/>
              <a:ea typeface="微软雅黑" panose="020B0703020204020201" charset="-122"/>
            </a:endParaRPr>
          </a:p>
        </p:txBody>
      </p:sp>
      <p:pic>
        <p:nvPicPr>
          <p:cNvPr id="2" name="图片 1"/>
          <p:cNvPicPr>
            <a:picLocks noChangeAspect="1"/>
          </p:cNvPicPr>
          <p:nvPr/>
        </p:nvPicPr>
        <p:blipFill>
          <a:blip r:embed="rId1"/>
          <a:stretch>
            <a:fillRect/>
          </a:stretch>
        </p:blipFill>
        <p:spPr>
          <a:xfrm>
            <a:off x="414655" y="3514090"/>
            <a:ext cx="4973955" cy="1852930"/>
          </a:xfrm>
          <a:prstGeom prst="rect">
            <a:avLst/>
          </a:prstGeom>
        </p:spPr>
      </p:pic>
      <p:pic>
        <p:nvPicPr>
          <p:cNvPr id="4" name="图片 3"/>
          <p:cNvPicPr>
            <a:picLocks noChangeAspect="1"/>
          </p:cNvPicPr>
          <p:nvPr/>
        </p:nvPicPr>
        <p:blipFill>
          <a:blip r:embed="rId2"/>
          <a:stretch>
            <a:fillRect/>
          </a:stretch>
        </p:blipFill>
        <p:spPr>
          <a:xfrm>
            <a:off x="5629275" y="2381885"/>
            <a:ext cx="6426200" cy="3879215"/>
          </a:xfrm>
          <a:prstGeom prst="rect">
            <a:avLst/>
          </a:prstGeom>
        </p:spPr>
      </p:pic>
      <p:sp>
        <p:nvSpPr>
          <p:cNvPr id="25" name="文本框 24"/>
          <p:cNvSpPr txBox="1"/>
          <p:nvPr/>
        </p:nvSpPr>
        <p:spPr>
          <a:xfrm>
            <a:off x="5629275" y="5603875"/>
            <a:ext cx="695960" cy="182880"/>
          </a:xfrm>
          <a:prstGeom prst="rect">
            <a:avLst/>
          </a:prstGeom>
          <a:noFill/>
        </p:spPr>
        <p:txBody>
          <a:bodyPr wrap="square" rtlCol="0">
            <a:noAutofit/>
          </a:bodyPr>
          <a:p>
            <a:r>
              <a:rPr lang="en-US" sz="1200">
                <a:latin typeface="Microsoft YaHei" panose="020B0703020204020201" charset="-122"/>
                <a:ea typeface="Microsoft YaHei" panose="020B0703020204020201" charset="-122"/>
                <a:cs typeface="Microsoft YaHei Regular" panose="020B0703020204020201" charset="-122"/>
              </a:rPr>
              <a:t>3090Ti</a:t>
            </a:r>
            <a:endParaRPr lang="en-US" sz="1200">
              <a:latin typeface="Microsoft YaHei" panose="020B0703020204020201" charset="-122"/>
              <a:ea typeface="Microsoft YaHei" panose="020B0703020204020201" charset="-122"/>
              <a:cs typeface="Microsoft YaHei Regular" panose="020B0703020204020201" charset="-122"/>
            </a:endParaRPr>
          </a:p>
        </p:txBody>
      </p:sp>
      <p:sp>
        <p:nvSpPr>
          <p:cNvPr id="26" name="文本框 25"/>
          <p:cNvSpPr txBox="1"/>
          <p:nvPr/>
        </p:nvSpPr>
        <p:spPr>
          <a:xfrm>
            <a:off x="9429750" y="5636260"/>
            <a:ext cx="587375" cy="347345"/>
          </a:xfrm>
          <a:prstGeom prst="rect">
            <a:avLst/>
          </a:prstGeom>
          <a:noFill/>
        </p:spPr>
        <p:txBody>
          <a:bodyPr wrap="square" rtlCol="0">
            <a:noAutofit/>
          </a:bodyPr>
          <a:p>
            <a:r>
              <a:rPr lang="en-US" sz="1200">
                <a:latin typeface="Microsoft YaHei" panose="020B0703020204020201" charset="-122"/>
                <a:ea typeface="Microsoft YaHei" panose="020B0703020204020201" charset="-122"/>
                <a:cs typeface="Microsoft YaHei Regular" panose="020B0703020204020201" charset="-122"/>
              </a:rPr>
              <a:t>A100</a:t>
            </a:r>
            <a:endParaRPr lang="en-US" sz="1200">
              <a:latin typeface="Microsoft YaHei" panose="020B0703020204020201" charset="-122"/>
              <a:ea typeface="Microsoft YaHei" panose="020B0703020204020201" charset="-122"/>
              <a:cs typeface="Microsoft YaHei Regular" panose="020B0703020204020201" charset="-122"/>
            </a:endParaRPr>
          </a:p>
        </p:txBody>
      </p:sp>
      <p:sp>
        <p:nvSpPr>
          <p:cNvPr id="27" name="文本框 26"/>
          <p:cNvSpPr txBox="1"/>
          <p:nvPr/>
        </p:nvSpPr>
        <p:spPr>
          <a:xfrm>
            <a:off x="5468620" y="1325880"/>
            <a:ext cx="3084830" cy="1088390"/>
          </a:xfrm>
          <a:prstGeom prst="rect">
            <a:avLst/>
          </a:prstGeom>
          <a:noFill/>
        </p:spPr>
        <p:txBody>
          <a:bodyPr wrap="square" rtlCol="0">
            <a:noAutofit/>
          </a:bodyPr>
          <a:p>
            <a:pPr algn="ctr"/>
            <a:r>
              <a:rPr lang="zh-CN" altLang="en-US" sz="1600" b="1">
                <a:latin typeface="Microsoft YaHei Bold" panose="020B0703020204020201" charset="-122"/>
                <a:ea typeface="Microsoft YaHei Bold" panose="020B0703020204020201" charset="-122"/>
                <a:cs typeface="Microsoft YaHei Bold" panose="020B0703020204020201" charset="-122"/>
              </a:rPr>
              <a:t>商用</a:t>
            </a:r>
            <a:r>
              <a:rPr lang="en-US" altLang="zh-CN" sz="1600" b="1">
                <a:latin typeface="Microsoft YaHei Bold" panose="020B0703020204020201" charset="-122"/>
                <a:ea typeface="Microsoft YaHei Bold" panose="020B0703020204020201" charset="-122"/>
                <a:cs typeface="Microsoft YaHei Bold" panose="020B0703020204020201" charset="-122"/>
              </a:rPr>
              <a:t>GPU</a:t>
            </a:r>
            <a:r>
              <a:rPr lang="zh-CN" altLang="en-US" sz="1600" b="1">
                <a:latin typeface="Microsoft YaHei Bold" panose="020B0703020204020201" charset="-122"/>
                <a:ea typeface="Microsoft YaHei Bold" panose="020B0703020204020201" charset="-122"/>
                <a:cs typeface="Microsoft YaHei Bold" panose="020B0703020204020201" charset="-122"/>
              </a:rPr>
              <a:t>服务器</a:t>
            </a:r>
            <a:endParaRPr lang="en-US" altLang="zh-CN" sz="1600" b="1">
              <a:latin typeface="Microsoft YaHei Bold" panose="020B0703020204020201" charset="-122"/>
              <a:ea typeface="Microsoft YaHei Bold" panose="020B0703020204020201" charset="-122"/>
              <a:cs typeface="Microsoft YaHei Bold" panose="020B0703020204020201" charset="-122"/>
            </a:endParaRPr>
          </a:p>
          <a:p>
            <a:pPr algn="ctr"/>
            <a:r>
              <a:rPr lang="en-US" altLang="zh-CN" sz="1600">
                <a:latin typeface="Microsoft YaHei Regular" panose="020B0703020204020201" charset="-122"/>
                <a:ea typeface="Microsoft YaHei Regular" panose="020B0703020204020201" charset="-122"/>
                <a:cs typeface="Microsoft YaHei Regular" panose="020B0703020204020201" charset="-122"/>
              </a:rPr>
              <a:t>GPU</a:t>
            </a:r>
            <a:r>
              <a:rPr lang="zh-CN" altLang="en-US" sz="1600">
                <a:latin typeface="Microsoft YaHei Regular" panose="020B0703020204020201" charset="-122"/>
                <a:ea typeface="Microsoft YaHei Regular" panose="020B0703020204020201" charset="-122"/>
                <a:cs typeface="Microsoft YaHei Regular" panose="020B0703020204020201" charset="-122"/>
              </a:rPr>
              <a:t>间需通过</a:t>
            </a:r>
            <a:r>
              <a:rPr lang="en-US" altLang="zh-CN" sz="1600">
                <a:latin typeface="Microsoft YaHei Regular" panose="020B0703020204020201" charset="-122"/>
                <a:ea typeface="Microsoft YaHei Regular" panose="020B0703020204020201" charset="-122"/>
                <a:cs typeface="Microsoft YaHei Regular" panose="020B0703020204020201" charset="-122"/>
              </a:rPr>
              <a:t>PCIe-CPU-DRAM</a:t>
            </a:r>
            <a:r>
              <a:rPr lang="zh-CN" altLang="en-US" sz="1600">
                <a:latin typeface="Microsoft YaHei Regular" panose="020B0703020204020201" charset="-122"/>
                <a:ea typeface="Microsoft YaHei Regular" panose="020B0703020204020201" charset="-122"/>
                <a:cs typeface="Microsoft YaHei Regular" panose="020B0703020204020201" charset="-122"/>
              </a:rPr>
              <a:t>进行通信，带宽</a:t>
            </a:r>
            <a:r>
              <a:rPr lang="en-US" altLang="zh-CN" sz="1600" u="sng">
                <a:latin typeface="Microsoft YaHei" panose="020B0703020204020201" charset="-122"/>
                <a:ea typeface="Microsoft YaHei" panose="020B0703020204020201" charset="-122"/>
                <a:cs typeface="Microsoft YaHei Regular" panose="020B0703020204020201" charset="-122"/>
              </a:rPr>
              <a:t>16GB/s</a:t>
            </a:r>
            <a:r>
              <a:rPr lang="zh-CN" altLang="en-US" sz="1600">
                <a:latin typeface="Microsoft YaHei Regular" panose="020B0703020204020201" charset="-122"/>
                <a:ea typeface="Microsoft YaHei Regular" panose="020B0703020204020201" charset="-122"/>
                <a:cs typeface="Microsoft YaHei Regular" panose="020B0703020204020201" charset="-122"/>
              </a:rPr>
              <a:t>，容易造成通信</a:t>
            </a:r>
            <a:r>
              <a:rPr lang="zh-CN" altLang="en-US" sz="1600">
                <a:latin typeface="Microsoft YaHei Regular" panose="020B0703020204020201" charset="-122"/>
                <a:ea typeface="Microsoft YaHei Regular" panose="020B0703020204020201" charset="-122"/>
                <a:cs typeface="Microsoft YaHei Regular" panose="020B0703020204020201" charset="-122"/>
              </a:rPr>
              <a:t>争用。</a:t>
            </a:r>
            <a:endParaRPr lang="zh-CN" altLang="en-US" sz="1600">
              <a:latin typeface="Microsoft YaHei Regular" panose="020B0703020204020201" charset="-122"/>
              <a:ea typeface="Microsoft YaHei Regular" panose="020B0703020204020201" charset="-122"/>
              <a:cs typeface="Microsoft YaHei Regular" panose="020B0703020204020201" charset="-122"/>
            </a:endParaRPr>
          </a:p>
        </p:txBody>
      </p:sp>
      <p:sp>
        <p:nvSpPr>
          <p:cNvPr id="28" name="文本框 27"/>
          <p:cNvSpPr txBox="1"/>
          <p:nvPr/>
        </p:nvSpPr>
        <p:spPr>
          <a:xfrm>
            <a:off x="8910955" y="1493520"/>
            <a:ext cx="2973070" cy="903605"/>
          </a:xfrm>
          <a:prstGeom prst="rect">
            <a:avLst/>
          </a:prstGeom>
          <a:noFill/>
        </p:spPr>
        <p:txBody>
          <a:bodyPr wrap="square" rtlCol="0">
            <a:noAutofit/>
          </a:bodyPr>
          <a:p>
            <a:pPr algn="ctr"/>
            <a:r>
              <a:rPr lang="zh-CN" altLang="en-US" sz="1600" b="1">
                <a:latin typeface="Microsoft YaHei Bold" panose="020B0703020204020201" charset="-122"/>
                <a:ea typeface="Microsoft YaHei Bold" panose="020B0703020204020201" charset="-122"/>
                <a:cs typeface="Microsoft YaHei Regular" panose="020B0703020204020201" charset="-122"/>
              </a:rPr>
              <a:t>数据中心服务器</a:t>
            </a:r>
            <a:endParaRPr lang="en-US" altLang="zh-CN" sz="1600" b="1">
              <a:latin typeface="Microsoft YaHei Bold" panose="020B0703020204020201" charset="-122"/>
              <a:ea typeface="Microsoft YaHei Bold" panose="020B0703020204020201" charset="-122"/>
              <a:cs typeface="Microsoft YaHei Regular" panose="020B0703020204020201" charset="-122"/>
            </a:endParaRPr>
          </a:p>
          <a:p>
            <a:pPr algn="ctr"/>
            <a:r>
              <a:rPr lang="en-US" altLang="zh-CN" sz="1600">
                <a:latin typeface="Microsoft YaHei Regular" panose="020B0703020204020201" charset="-122"/>
                <a:ea typeface="Microsoft YaHei Regular" panose="020B0703020204020201" charset="-122"/>
                <a:cs typeface="Microsoft YaHei Regular" panose="020B0703020204020201" charset="-122"/>
              </a:rPr>
              <a:t>GPU</a:t>
            </a:r>
            <a:r>
              <a:rPr lang="zh-CN" altLang="en-US" sz="1600">
                <a:latin typeface="Microsoft YaHei Regular" panose="020B0703020204020201" charset="-122"/>
                <a:ea typeface="Microsoft YaHei Regular" panose="020B0703020204020201" charset="-122"/>
                <a:cs typeface="Microsoft YaHei Regular" panose="020B0703020204020201" charset="-122"/>
              </a:rPr>
              <a:t>间通过</a:t>
            </a:r>
            <a:r>
              <a:rPr lang="zh-CN" altLang="en-US" sz="1600">
                <a:latin typeface="Microsoft YaHei Regular" panose="020B0703020204020201" charset="-122"/>
                <a:ea typeface="Microsoft YaHei Regular" panose="020B0703020204020201" charset="-122"/>
                <a:cs typeface="Microsoft YaHei Regular" panose="020B0703020204020201" charset="-122"/>
              </a:rPr>
              <a:t>特定硬件直接通信，带宽</a:t>
            </a:r>
            <a:r>
              <a:rPr lang="en-US" altLang="zh-CN" sz="1600" u="sng">
                <a:latin typeface="Microsoft YaHei" panose="020B0703020204020201" charset="-122"/>
                <a:ea typeface="Microsoft YaHei" panose="020B0703020204020201" charset="-122"/>
                <a:cs typeface="Microsoft YaHei Regular" panose="020B0703020204020201" charset="-122"/>
              </a:rPr>
              <a:t>900GB/s</a:t>
            </a:r>
            <a:r>
              <a:rPr lang="zh-CN" altLang="en-US" sz="1600">
                <a:latin typeface="Microsoft YaHei Regular" panose="020B0703020204020201" charset="-122"/>
                <a:ea typeface="Microsoft YaHei Regular" panose="020B0703020204020201" charset="-122"/>
                <a:cs typeface="Microsoft YaHei Regular" panose="020B0703020204020201" charset="-122"/>
              </a:rPr>
              <a:t>。</a:t>
            </a:r>
            <a:endParaRPr lang="zh-CN" altLang="en-US" sz="1600">
              <a:latin typeface="Microsoft YaHei Regular" panose="020B0703020204020201" charset="-122"/>
              <a:ea typeface="Microsoft YaHei Regular" panose="020B0703020204020201" charset="-122"/>
              <a:cs typeface="Microsoft YaHei Regular" panose="020B0703020204020201" charset="-122"/>
            </a:endParaRPr>
          </a:p>
        </p:txBody>
      </p:sp>
      <p:sp>
        <p:nvSpPr>
          <p:cNvPr id="29" name="文本框 28"/>
          <p:cNvSpPr txBox="1"/>
          <p:nvPr/>
        </p:nvSpPr>
        <p:spPr>
          <a:xfrm>
            <a:off x="890270" y="3167380"/>
            <a:ext cx="4163695" cy="346710"/>
          </a:xfrm>
          <a:prstGeom prst="rect">
            <a:avLst/>
          </a:prstGeom>
          <a:noFill/>
        </p:spPr>
        <p:txBody>
          <a:bodyPr wrap="square" rtlCol="0">
            <a:noAutofit/>
          </a:bodyPr>
          <a:p>
            <a:pPr algn="ctr"/>
            <a:r>
              <a:rPr lang="zh-CN" altLang="en-US" sz="1600">
                <a:latin typeface="Microsoft YaHei Regular" panose="020B0703020204020201" charset="-122"/>
                <a:ea typeface="Microsoft YaHei Regular" panose="020B0703020204020201" charset="-122"/>
                <a:cs typeface="Microsoft YaHei Regular" panose="020B0703020204020201" charset="-122"/>
              </a:rPr>
              <a:t>商用</a:t>
            </a:r>
            <a:r>
              <a:rPr lang="en-US" altLang="zh-CN" sz="1600">
                <a:latin typeface="Microsoft YaHei Regular" panose="020B0703020204020201" charset="-122"/>
                <a:ea typeface="Microsoft YaHei Regular" panose="020B0703020204020201" charset="-122"/>
                <a:cs typeface="Microsoft YaHei Regular" panose="020B0703020204020201" charset="-122"/>
              </a:rPr>
              <a:t>GPU VS </a:t>
            </a:r>
            <a:r>
              <a:rPr lang="zh-CN" altLang="en-US" sz="1600">
                <a:latin typeface="Microsoft YaHei Regular" panose="020B0703020204020201" charset="-122"/>
                <a:ea typeface="Microsoft YaHei Regular" panose="020B0703020204020201" charset="-122"/>
                <a:cs typeface="Microsoft YaHei Regular" panose="020B0703020204020201" charset="-122"/>
              </a:rPr>
              <a:t>数据中心</a:t>
            </a:r>
            <a:r>
              <a:rPr lang="en-US" altLang="zh-CN" sz="1600">
                <a:latin typeface="Microsoft YaHei Regular" panose="020B0703020204020201" charset="-122"/>
                <a:ea typeface="Microsoft YaHei Regular" panose="020B0703020204020201" charset="-122"/>
                <a:cs typeface="Microsoft YaHei Regular" panose="020B0703020204020201" charset="-122"/>
              </a:rPr>
              <a:t>G</a:t>
            </a:r>
            <a:r>
              <a:rPr lang="en-US" altLang="zh-CN" sz="1600">
                <a:latin typeface="Microsoft YaHei Regular" panose="020B0703020204020201" charset="-122"/>
                <a:ea typeface="Microsoft YaHei Regular" panose="020B0703020204020201" charset="-122"/>
                <a:cs typeface="Microsoft YaHei Regular" panose="020B0703020204020201" charset="-122"/>
              </a:rPr>
              <a:t>PU</a:t>
            </a:r>
            <a:endParaRPr lang="zh-CN" altLang="en-US" sz="1600">
              <a:latin typeface="Microsoft YaHei Regular" panose="020B0703020204020201" charset="-122"/>
              <a:ea typeface="Microsoft YaHei Regular" panose="020B0703020204020201" charset="-122"/>
              <a:cs typeface="Microsoft YaHei Regular" panose="020B07030202040202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Backgroud and Motivation </a:t>
            </a:r>
            <a:endParaRPr kumimoji="1" lang="zh-CN" altLang="en-US" dirty="0">
              <a:latin typeface="微软雅黑" panose="020B0703020204020201" charset="-122"/>
              <a:ea typeface="微软雅黑" panose="020B0703020204020201" charset="-122"/>
            </a:endParaRPr>
          </a:p>
        </p:txBody>
      </p:sp>
      <p:sp>
        <p:nvSpPr>
          <p:cNvPr id="5" name="文本框 4"/>
          <p:cNvSpPr txBox="1"/>
          <p:nvPr/>
        </p:nvSpPr>
        <p:spPr>
          <a:xfrm>
            <a:off x="414655" y="928370"/>
            <a:ext cx="11114405" cy="645160"/>
          </a:xfrm>
          <a:prstGeom prst="rect">
            <a:avLst/>
          </a:prstGeom>
          <a:noFill/>
        </p:spPr>
        <p:txBody>
          <a:bodyPr wrap="square">
            <a:spAutoFit/>
          </a:bodyPr>
          <a:lstStyle/>
          <a:p>
            <a:pPr indent="0">
              <a:lnSpc>
                <a:spcPct val="150000"/>
              </a:lnSpc>
              <a:buFont typeface="Wingdings" panose="05000000000000000000" pitchFamily="2" charset="2"/>
              <a:buNone/>
            </a:pPr>
            <a:r>
              <a:rPr lang="en-US" sz="2400" dirty="0">
                <a:latin typeface="微软雅黑" panose="020B0703020204020201" charset="-122"/>
                <a:ea typeface="微软雅黑" panose="020B0703020204020201" charset="-122"/>
              </a:rPr>
              <a:t>3</a:t>
            </a:r>
            <a:r>
              <a:rPr lang="zh-CN" altLang="en-US" sz="2400" dirty="0">
                <a:latin typeface="微软雅黑" panose="020B0703020204020201" charset="-122"/>
                <a:ea typeface="微软雅黑" panose="020B0703020204020201" charset="-122"/>
              </a:rPr>
              <a:t>、现有的微调训练系统不适用于通信资源紧张的商用</a:t>
            </a:r>
            <a:r>
              <a:rPr lang="en-US" altLang="zh-CN" sz="2400" dirty="0">
                <a:latin typeface="微软雅黑" panose="020B0703020204020201" charset="-122"/>
                <a:ea typeface="微软雅黑" panose="020B0703020204020201" charset="-122"/>
              </a:rPr>
              <a:t>GPU</a:t>
            </a:r>
            <a:r>
              <a:rPr lang="zh-CN" altLang="en-US" sz="2400" dirty="0">
                <a:latin typeface="微软雅黑" panose="020B0703020204020201" charset="-122"/>
                <a:ea typeface="微软雅黑" panose="020B0703020204020201" charset="-122"/>
              </a:rPr>
              <a:t>服务器。</a:t>
            </a:r>
            <a:endParaRPr lang="zh-CN" altLang="en-US" sz="2400" dirty="0">
              <a:latin typeface="微软雅黑" panose="020B0703020204020201" charset="-122"/>
              <a:ea typeface="微软雅黑" panose="020B0703020204020201" charset="-122"/>
            </a:endParaRPr>
          </a:p>
        </p:txBody>
      </p:sp>
      <p:pic>
        <p:nvPicPr>
          <p:cNvPr id="6" name="图片 5"/>
          <p:cNvPicPr>
            <a:picLocks noChangeAspect="1"/>
          </p:cNvPicPr>
          <p:nvPr/>
        </p:nvPicPr>
        <p:blipFill>
          <a:blip r:embed="rId1"/>
          <a:stretch>
            <a:fillRect/>
          </a:stretch>
        </p:blipFill>
        <p:spPr>
          <a:xfrm>
            <a:off x="6447155" y="2249170"/>
            <a:ext cx="4549775" cy="3161030"/>
          </a:xfrm>
          <a:prstGeom prst="rect">
            <a:avLst/>
          </a:prstGeom>
        </p:spPr>
      </p:pic>
      <p:sp>
        <p:nvSpPr>
          <p:cNvPr id="9" name="文本框 8"/>
          <p:cNvSpPr txBox="1"/>
          <p:nvPr/>
        </p:nvSpPr>
        <p:spPr>
          <a:xfrm>
            <a:off x="755650" y="1519555"/>
            <a:ext cx="9813290" cy="565150"/>
          </a:xfrm>
          <a:prstGeom prst="rect">
            <a:avLst/>
          </a:prstGeom>
          <a:noFill/>
        </p:spPr>
        <p:txBody>
          <a:bodyPr wrap="square">
            <a:noAutofit/>
          </a:bodyPr>
          <a:p>
            <a:pPr indent="0">
              <a:lnSpc>
                <a:spcPct val="150000"/>
              </a:lnSpc>
              <a:buFont typeface="Wingdings" panose="05000000000000000000" pitchFamily="2" charset="2"/>
              <a:buNone/>
            </a:pPr>
            <a:r>
              <a:rPr lang="en-US" dirty="0">
                <a:latin typeface="微软雅黑" panose="020B0703020204020201" charset="-122"/>
                <a:ea typeface="微软雅黑" panose="020B0703020204020201" charset="-122"/>
              </a:rPr>
              <a:t>DeepSpeed </a:t>
            </a:r>
            <a:r>
              <a:rPr lang="en-US" altLang="zh-CN" dirty="0">
                <a:latin typeface="微软雅黑" panose="020B0703020204020201" charset="-122"/>
                <a:ea typeface="微软雅黑" panose="020B0703020204020201" charset="-122"/>
              </a:rPr>
              <a:t>GPU</a:t>
            </a:r>
            <a:r>
              <a:rPr lang="zh-CN" altLang="en-US" dirty="0">
                <a:latin typeface="微软雅黑" panose="020B0703020204020201" charset="-122"/>
                <a:ea typeface="微软雅黑" panose="020B0703020204020201" charset="-122"/>
              </a:rPr>
              <a:t>间频繁的通信对于商用</a:t>
            </a:r>
            <a:r>
              <a:rPr lang="en-US" altLang="zh-CN" dirty="0">
                <a:latin typeface="微软雅黑" panose="020B0703020204020201" charset="-122"/>
                <a:ea typeface="微软雅黑" panose="020B0703020204020201" charset="-122"/>
              </a:rPr>
              <a:t>GPU</a:t>
            </a:r>
            <a:r>
              <a:rPr lang="zh-CN" altLang="en-US" dirty="0">
                <a:latin typeface="微软雅黑" panose="020B0703020204020201" charset="-122"/>
                <a:ea typeface="微软雅黑" panose="020B0703020204020201" charset="-122"/>
              </a:rPr>
              <a:t>服务器来说开销</a:t>
            </a:r>
            <a:r>
              <a:rPr lang="zh-CN" altLang="en-US" dirty="0">
                <a:latin typeface="微软雅黑" panose="020B0703020204020201" charset="-122"/>
                <a:ea typeface="微软雅黑" panose="020B0703020204020201" charset="-122"/>
              </a:rPr>
              <a:t>过大。</a:t>
            </a:r>
            <a:endParaRPr lang="zh-CN" altLang="en-US" dirty="0">
              <a:latin typeface="微软雅黑" panose="020B0703020204020201" charset="-122"/>
              <a:ea typeface="微软雅黑" panose="020B0703020204020201" charset="-122"/>
            </a:endParaRPr>
          </a:p>
        </p:txBody>
      </p:sp>
      <p:pic>
        <p:nvPicPr>
          <p:cNvPr id="10" name="图片 9"/>
          <p:cNvPicPr>
            <a:picLocks noChangeAspect="1"/>
          </p:cNvPicPr>
          <p:nvPr/>
        </p:nvPicPr>
        <p:blipFill>
          <a:blip r:embed="rId2"/>
          <a:stretch>
            <a:fillRect/>
          </a:stretch>
        </p:blipFill>
        <p:spPr>
          <a:xfrm>
            <a:off x="918210" y="2110105"/>
            <a:ext cx="4782185" cy="3329940"/>
          </a:xfrm>
          <a:prstGeom prst="rect">
            <a:avLst/>
          </a:prstGeom>
        </p:spPr>
      </p:pic>
      <p:sp>
        <p:nvSpPr>
          <p:cNvPr id="14" name="文本框 13"/>
          <p:cNvSpPr txBox="1"/>
          <p:nvPr/>
        </p:nvSpPr>
        <p:spPr>
          <a:xfrm>
            <a:off x="6814820" y="5410200"/>
            <a:ext cx="4782185" cy="337185"/>
          </a:xfrm>
          <a:prstGeom prst="rect">
            <a:avLst/>
          </a:prstGeom>
          <a:noFill/>
        </p:spPr>
        <p:txBody>
          <a:bodyPr wrap="square" rtlCol="0" anchor="t">
            <a:spAutoFit/>
          </a:bodyPr>
          <a:p>
            <a:r>
              <a:rPr lang="zh-CN" altLang="en-US" sz="1600" b="1">
                <a:latin typeface="Times New Roman Bold" panose="02020503050405090304" charset="0"/>
                <a:ea typeface="Microsoft YaHei Bold" panose="020B0703020204020201" charset="-122"/>
                <a:cs typeface="Times New Roman Bold" panose="02020503050405090304" charset="0"/>
              </a:rPr>
              <a:t>商用</a:t>
            </a:r>
            <a:r>
              <a:rPr lang="en-US" altLang="zh-CN" sz="1600" b="1">
                <a:latin typeface="Times New Roman Bold" panose="02020503050405090304" charset="0"/>
                <a:ea typeface="Microsoft YaHei Bold" panose="020B0703020204020201" charset="-122"/>
                <a:cs typeface="Times New Roman Bold" panose="02020503050405090304" charset="0"/>
              </a:rPr>
              <a:t>GPU</a:t>
            </a:r>
            <a:r>
              <a:rPr lang="zh-CN" altLang="en-US" sz="1600" b="1">
                <a:latin typeface="Times New Roman Bold" panose="02020503050405090304" charset="0"/>
                <a:ea typeface="Microsoft YaHei Bold" panose="020B0703020204020201" charset="-122"/>
                <a:cs typeface="Times New Roman Bold" panose="02020503050405090304" charset="0"/>
              </a:rPr>
              <a:t>服务器训练过程中</a:t>
            </a:r>
            <a:r>
              <a:rPr lang="en-US" altLang="zh-CN" sz="1600" b="1">
                <a:latin typeface="Times New Roman Bold" panose="02020503050405090304" charset="0"/>
                <a:ea typeface="Microsoft YaHei Bold" panose="020B0703020204020201" charset="-122"/>
                <a:cs typeface="Times New Roman Bold" panose="02020503050405090304" charset="0"/>
              </a:rPr>
              <a:t>GPU</a:t>
            </a:r>
            <a:r>
              <a:rPr lang="zh-CN" altLang="en-US" sz="1600" b="1">
                <a:latin typeface="Times New Roman Bold" panose="02020503050405090304" charset="0"/>
                <a:ea typeface="Microsoft YaHei Bold" panose="020B0703020204020201" charset="-122"/>
                <a:cs typeface="Times New Roman Bold" panose="02020503050405090304" charset="0"/>
              </a:rPr>
              <a:t>通信带宽</a:t>
            </a:r>
            <a:r>
              <a:rPr lang="en-US" altLang="zh-CN" sz="1600" b="1">
                <a:latin typeface="Times New Roman Bold" panose="02020503050405090304" charset="0"/>
                <a:ea typeface="Microsoft YaHei Bold" panose="020B0703020204020201" charset="-122"/>
                <a:cs typeface="Times New Roman Bold" panose="02020503050405090304" charset="0"/>
              </a:rPr>
              <a:t>CDF</a:t>
            </a:r>
            <a:r>
              <a:rPr lang="zh-CN" altLang="en-US" sz="1600" b="1">
                <a:latin typeface="Times New Roman Bold" panose="02020503050405090304" charset="0"/>
                <a:ea typeface="Microsoft YaHei Bold" panose="020B0703020204020201" charset="-122"/>
                <a:cs typeface="Times New Roman Bold" panose="02020503050405090304" charset="0"/>
              </a:rPr>
              <a:t>图</a:t>
            </a:r>
            <a:endParaRPr lang="zh-CN" altLang="en-US" sz="1600" b="1">
              <a:latin typeface="Times New Roman Bold" panose="02020503050405090304" charset="0"/>
              <a:ea typeface="Microsoft YaHei Bold" panose="020B0703020204020201" charset="-122"/>
              <a:cs typeface="Times New Roman Bold" panose="02020503050405090304" charset="0"/>
            </a:endParaRPr>
          </a:p>
        </p:txBody>
      </p:sp>
      <p:sp>
        <p:nvSpPr>
          <p:cNvPr id="16" name="文本框 15"/>
          <p:cNvSpPr txBox="1"/>
          <p:nvPr/>
        </p:nvSpPr>
        <p:spPr>
          <a:xfrm>
            <a:off x="755650" y="5821045"/>
            <a:ext cx="10841990" cy="829945"/>
          </a:xfrm>
          <a:prstGeom prst="rect">
            <a:avLst/>
          </a:prstGeom>
          <a:noFill/>
        </p:spPr>
        <p:txBody>
          <a:bodyPr wrap="square">
            <a:spAutoFit/>
          </a:bodyPr>
          <a:p>
            <a:pPr indent="0">
              <a:lnSpc>
                <a:spcPct val="100000"/>
              </a:lnSpc>
              <a:buFont typeface="Wingdings" panose="05000000000000000000" pitchFamily="2" charset="2"/>
              <a:buNone/>
            </a:pPr>
            <a:r>
              <a:rPr lang="zh-CN" altLang="en-US" sz="2400" dirty="0">
                <a:latin typeface="Microsoft YaHei" panose="020B0703020204020201" charset="-122"/>
                <a:ea typeface="Microsoft YaHei" panose="020B0703020204020201" charset="-122"/>
                <a:cs typeface="Microsoft YaHei" panose="020B0703020204020201" charset="-122"/>
              </a:rPr>
              <a:t>本文提出</a:t>
            </a:r>
            <a:r>
              <a:rPr lang="zh-CN" altLang="en-US" sz="2400" dirty="0">
                <a:latin typeface="Microsoft YaHei" panose="020B0703020204020201" charset="-122"/>
                <a:ea typeface="Microsoft YaHei" panose="020B0703020204020201" charset="-122"/>
                <a:cs typeface="Microsoft YaHei" panose="020B0703020204020201" charset="-122"/>
              </a:rPr>
              <a:t>了一种适用于</a:t>
            </a:r>
            <a:r>
              <a:rPr lang="zh-CN" altLang="en-US" sz="2400" b="1" dirty="0">
                <a:latin typeface="Microsoft YaHei Bold" panose="020B0703020204020201" charset="-122"/>
                <a:ea typeface="Microsoft YaHei Bold" panose="020B0703020204020201" charset="-122"/>
                <a:cs typeface="Microsoft YaHei Bold" panose="020B0703020204020201" charset="-122"/>
              </a:rPr>
              <a:t>商用</a:t>
            </a:r>
            <a:r>
              <a:rPr lang="en-US" altLang="zh-CN" sz="2400" b="1" dirty="0">
                <a:latin typeface="Microsoft YaHei Bold" panose="020B0703020204020201" charset="-122"/>
                <a:ea typeface="Microsoft YaHei Bold" panose="020B0703020204020201" charset="-122"/>
                <a:cs typeface="Microsoft YaHei Bold" panose="020B0703020204020201" charset="-122"/>
              </a:rPr>
              <a:t>GPU</a:t>
            </a:r>
            <a:r>
              <a:rPr lang="zh-CN" altLang="en-US" sz="2400" b="1" dirty="0">
                <a:latin typeface="Microsoft YaHei Bold" panose="020B0703020204020201" charset="-122"/>
                <a:ea typeface="Microsoft YaHei Bold" panose="020B0703020204020201" charset="-122"/>
                <a:cs typeface="Microsoft YaHei Bold" panose="020B0703020204020201" charset="-122"/>
              </a:rPr>
              <a:t>服务器</a:t>
            </a:r>
            <a:r>
              <a:rPr lang="zh-CN" altLang="en-US" sz="2400" dirty="0">
                <a:latin typeface="Microsoft YaHei" panose="020B0703020204020201" charset="-122"/>
                <a:ea typeface="Microsoft YaHei" panose="020B0703020204020201" charset="-122"/>
                <a:cs typeface="Microsoft YaHei" panose="020B0703020204020201" charset="-122"/>
              </a:rPr>
              <a:t>的大模型微调训练系统，以改进现有训练系统在商用</a:t>
            </a:r>
            <a:r>
              <a:rPr lang="en-US" altLang="zh-CN" sz="2400" dirty="0">
                <a:latin typeface="Microsoft YaHei" panose="020B0703020204020201" charset="-122"/>
                <a:ea typeface="Microsoft YaHei" panose="020B0703020204020201" charset="-122"/>
                <a:cs typeface="Microsoft YaHei" panose="020B0703020204020201" charset="-122"/>
              </a:rPr>
              <a:t>GPU</a:t>
            </a:r>
            <a:r>
              <a:rPr lang="zh-CN" altLang="en-US" sz="2400" dirty="0">
                <a:latin typeface="Microsoft YaHei" panose="020B0703020204020201" charset="-122"/>
                <a:ea typeface="Microsoft YaHei" panose="020B0703020204020201" charset="-122"/>
                <a:cs typeface="Microsoft YaHei" panose="020B0703020204020201" charset="-122"/>
              </a:rPr>
              <a:t>服务器上</a:t>
            </a:r>
            <a:r>
              <a:rPr lang="zh-CN" altLang="en-US" sz="2400" b="1" dirty="0">
                <a:latin typeface="Microsoft YaHei Bold" panose="020B0703020204020201" charset="-122"/>
                <a:ea typeface="Microsoft YaHei Bold" panose="020B0703020204020201" charset="-122"/>
                <a:cs typeface="Microsoft YaHei" panose="020B0703020204020201" charset="-122"/>
              </a:rPr>
              <a:t>通信开销大、通信效率低</a:t>
            </a:r>
            <a:r>
              <a:rPr lang="zh-CN" altLang="en-US" sz="2400" dirty="0">
                <a:latin typeface="Microsoft YaHei" panose="020B0703020204020201" charset="-122"/>
                <a:ea typeface="Microsoft YaHei" panose="020B0703020204020201" charset="-122"/>
                <a:cs typeface="Microsoft YaHei" panose="020B0703020204020201" charset="-122"/>
              </a:rPr>
              <a:t>等</a:t>
            </a:r>
            <a:r>
              <a:rPr lang="zh-CN" altLang="en-US" sz="2400" dirty="0">
                <a:latin typeface="Microsoft YaHei" panose="020B0703020204020201" charset="-122"/>
                <a:ea typeface="Microsoft YaHei" panose="020B0703020204020201" charset="-122"/>
                <a:cs typeface="Microsoft YaHei" panose="020B0703020204020201" charset="-122"/>
              </a:rPr>
              <a:t>缺点。</a:t>
            </a:r>
            <a:endParaRPr lang="zh-CN" altLang="en-US" sz="2400" dirty="0">
              <a:latin typeface="Microsoft YaHei" panose="020B0703020204020201" charset="-122"/>
              <a:ea typeface="Microsoft YaHei" panose="020B0703020204020201" charset="-122"/>
              <a:cs typeface="Microsoft YaHei" panose="020B0703020204020201" charset="-122"/>
            </a:endParaRPr>
          </a:p>
        </p:txBody>
      </p:sp>
      <p:cxnSp>
        <p:nvCxnSpPr>
          <p:cNvPr id="17" name="直接连接符 16"/>
          <p:cNvCxnSpPr/>
          <p:nvPr/>
        </p:nvCxnSpPr>
        <p:spPr>
          <a:xfrm>
            <a:off x="8719820" y="2240915"/>
            <a:ext cx="0" cy="2190115"/>
          </a:xfrm>
          <a:prstGeom prst="line">
            <a:avLst/>
          </a:prstGeom>
          <a:ln w="25400" cmpd="sng">
            <a:solidFill>
              <a:srgbClr val="C00000"/>
            </a:solidFill>
            <a:prstDash val="sysDash"/>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1416050" y="5407660"/>
            <a:ext cx="3990975" cy="337185"/>
          </a:xfrm>
          <a:prstGeom prst="rect">
            <a:avLst/>
          </a:prstGeom>
          <a:noFill/>
        </p:spPr>
        <p:txBody>
          <a:bodyPr wrap="square" rtlCol="0" anchor="t">
            <a:spAutoFit/>
          </a:bodyPr>
          <a:p>
            <a:r>
              <a:rPr lang="en-US" altLang="zh-CN" sz="1600" b="1">
                <a:latin typeface="Microsoft YaHei Bold" panose="020B0703020204020201" charset="-122"/>
                <a:ea typeface="Microsoft YaHei Bold" panose="020B0703020204020201" charset="-122"/>
                <a:cs typeface="Microsoft YaHei Bold" panose="020B0703020204020201" charset="-122"/>
              </a:rPr>
              <a:t>DeepSpeed</a:t>
            </a:r>
            <a:r>
              <a:rPr lang="zh-CN" altLang="en-US" sz="1600" b="1">
                <a:latin typeface="Microsoft YaHei Bold" panose="020B0703020204020201" charset="-122"/>
                <a:ea typeface="Microsoft YaHei Bold" panose="020B0703020204020201" charset="-122"/>
                <a:cs typeface="Microsoft YaHei Bold" panose="020B0703020204020201" charset="-122"/>
              </a:rPr>
              <a:t>在训练过程中产生的通信流量</a:t>
            </a:r>
            <a:endParaRPr lang="zh-CN" altLang="en-US" sz="1600" b="1">
              <a:latin typeface="Microsoft YaHei Bold" panose="020B0703020204020201" charset="-122"/>
              <a:ea typeface="Microsoft YaHei Bold" panose="020B0703020204020201" charset="-122"/>
              <a:cs typeface="Microsoft YaHei Bold" panose="020B07030202040202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Mobius </a:t>
            </a:r>
            <a:r>
              <a:rPr lang="en-US" altLang="zh-CN" dirty="0">
                <a:latin typeface="Times New Roman" panose="02020503050405090304" pitchFamily="18" charset="0"/>
                <a:cs typeface="Times New Roman" panose="02020503050405090304" pitchFamily="18" charset="0"/>
                <a:sym typeface="+mn-ea"/>
              </a:rPr>
              <a:t>Design</a:t>
            </a:r>
            <a:endParaRPr lang="en-US" altLang="zh-CN" dirty="0">
              <a:latin typeface="Times New Roman" panose="02020503050405090304" pitchFamily="18" charset="0"/>
              <a:cs typeface="Times New Roman" panose="02020503050405090304" pitchFamily="18" charset="0"/>
              <a:sym typeface="+mn-ea"/>
            </a:endParaRPr>
          </a:p>
        </p:txBody>
      </p:sp>
      <p:pic>
        <p:nvPicPr>
          <p:cNvPr id="4" name="图片 3"/>
          <p:cNvPicPr>
            <a:picLocks noChangeAspect="1"/>
          </p:cNvPicPr>
          <p:nvPr/>
        </p:nvPicPr>
        <p:blipFill>
          <a:blip r:embed="rId1"/>
          <a:stretch>
            <a:fillRect/>
          </a:stretch>
        </p:blipFill>
        <p:spPr>
          <a:xfrm>
            <a:off x="414655" y="1184910"/>
            <a:ext cx="11607800" cy="4589780"/>
          </a:xfrm>
          <a:prstGeom prst="rect">
            <a:avLst/>
          </a:prstGeom>
        </p:spPr>
      </p:pic>
      <p:sp>
        <p:nvSpPr>
          <p:cNvPr id="7" name="文本框 6"/>
          <p:cNvSpPr txBox="1"/>
          <p:nvPr/>
        </p:nvSpPr>
        <p:spPr>
          <a:xfrm>
            <a:off x="641350" y="2830830"/>
            <a:ext cx="1346200" cy="506730"/>
          </a:xfrm>
          <a:prstGeom prst="rect">
            <a:avLst/>
          </a:prstGeom>
          <a:noFill/>
        </p:spPr>
        <p:txBody>
          <a:bodyPr wrap="square">
            <a:spAutoFit/>
          </a:bodyPr>
          <a:p>
            <a:pPr indent="0">
              <a:lnSpc>
                <a:spcPct val="150000"/>
              </a:lnSpc>
              <a:buFont typeface="Wingdings" panose="05000000000000000000" pitchFamily="2" charset="2"/>
              <a:buNone/>
            </a:pPr>
            <a:r>
              <a:rPr lang="zh-CN" altLang="en-US" dirty="0">
                <a:latin typeface="微软雅黑" panose="020B0703020204020201" charset="-122"/>
                <a:ea typeface="微软雅黑" panose="020B0703020204020201" charset="-122"/>
              </a:rPr>
              <a:t>原始</a:t>
            </a:r>
            <a:r>
              <a:rPr lang="zh-CN" altLang="en-US" dirty="0">
                <a:latin typeface="微软雅黑" panose="020B0703020204020201" charset="-122"/>
                <a:ea typeface="微软雅黑" panose="020B0703020204020201" charset="-122"/>
              </a:rPr>
              <a:t>大模型</a:t>
            </a:r>
            <a:endParaRPr lang="zh-CN" altLang="en-US" dirty="0">
              <a:latin typeface="微软雅黑" panose="020B0703020204020201" charset="-122"/>
              <a:ea typeface="微软雅黑" panose="020B0703020204020201" charset="-122"/>
            </a:endParaRPr>
          </a:p>
        </p:txBody>
      </p:sp>
      <p:sp>
        <p:nvSpPr>
          <p:cNvPr id="8" name="文本框 7"/>
          <p:cNvSpPr txBox="1"/>
          <p:nvPr/>
        </p:nvSpPr>
        <p:spPr>
          <a:xfrm>
            <a:off x="5436870" y="1842135"/>
            <a:ext cx="2484120" cy="829945"/>
          </a:xfrm>
          <a:prstGeom prst="rect">
            <a:avLst/>
          </a:prstGeom>
          <a:noFill/>
        </p:spPr>
        <p:txBody>
          <a:bodyPr wrap="square">
            <a:spAutoFit/>
          </a:bodyPr>
          <a:p>
            <a:pPr indent="0" algn="ctr">
              <a:lnSpc>
                <a:spcPct val="150000"/>
              </a:lnSpc>
              <a:buFont typeface="Wingdings" panose="05000000000000000000" pitchFamily="2" charset="2"/>
              <a:buNone/>
            </a:pPr>
            <a:r>
              <a:rPr lang="zh-CN" altLang="en-US" sz="1600" dirty="0">
                <a:latin typeface="微软雅黑" panose="020B0703020204020201" charset="-122"/>
                <a:ea typeface="微软雅黑" panose="020B0703020204020201" charset="-122"/>
              </a:rPr>
              <a:t>将模型层间</a:t>
            </a:r>
            <a:r>
              <a:rPr lang="zh-CN" altLang="en-US" sz="1600" u="sng" dirty="0">
                <a:latin typeface="微软雅黑" panose="020B0703020204020201" charset="-122"/>
                <a:ea typeface="微软雅黑" panose="020B0703020204020201" charset="-122"/>
              </a:rPr>
              <a:t>按照策略</a:t>
            </a:r>
            <a:r>
              <a:rPr lang="zh-CN" altLang="en-US" sz="1600" dirty="0">
                <a:latin typeface="微软雅黑" panose="020B0703020204020201" charset="-122"/>
                <a:ea typeface="微软雅黑" panose="020B0703020204020201" charset="-122"/>
              </a:rPr>
              <a:t>切分为</a:t>
            </a:r>
            <a:r>
              <a:rPr lang="zh-CN" altLang="en-US" sz="1600" u="sng" dirty="0">
                <a:latin typeface="微软雅黑" panose="020B0703020204020201" charset="-122"/>
                <a:ea typeface="微软雅黑" panose="020B0703020204020201" charset="-122"/>
              </a:rPr>
              <a:t>多个</a:t>
            </a:r>
            <a:r>
              <a:rPr lang="zh-CN" altLang="en-US" sz="1600" dirty="0">
                <a:latin typeface="微软雅黑" panose="020B0703020204020201" charset="-122"/>
                <a:ea typeface="微软雅黑" panose="020B0703020204020201" charset="-122"/>
              </a:rPr>
              <a:t>不同部分（</a:t>
            </a:r>
            <a:r>
              <a:rPr lang="en-US" altLang="zh-CN" sz="1600" dirty="0">
                <a:latin typeface="微软雅黑" panose="020B0703020204020201" charset="-122"/>
                <a:ea typeface="微软雅黑" panose="020B0703020204020201" charset="-122"/>
              </a:rPr>
              <a:t>stage</a:t>
            </a:r>
            <a:r>
              <a:rPr lang="zh-CN" altLang="en-US" sz="1600" dirty="0">
                <a:latin typeface="微软雅黑" panose="020B0703020204020201" charset="-122"/>
                <a:ea typeface="微软雅黑" panose="020B0703020204020201" charset="-122"/>
              </a:rPr>
              <a:t>）</a:t>
            </a:r>
            <a:endParaRPr lang="zh-CN" altLang="en-US" sz="1600" dirty="0">
              <a:latin typeface="微软雅黑" panose="020B0703020204020201" charset="-122"/>
              <a:ea typeface="微软雅黑" panose="020B0703020204020201" charset="-122"/>
            </a:endParaRPr>
          </a:p>
        </p:txBody>
      </p:sp>
      <p:sp>
        <p:nvSpPr>
          <p:cNvPr id="13" name="文本框 12"/>
          <p:cNvSpPr txBox="1"/>
          <p:nvPr/>
        </p:nvSpPr>
        <p:spPr>
          <a:xfrm>
            <a:off x="3042285" y="4644390"/>
            <a:ext cx="2332355" cy="829945"/>
          </a:xfrm>
          <a:prstGeom prst="rect">
            <a:avLst/>
          </a:prstGeom>
          <a:noFill/>
        </p:spPr>
        <p:txBody>
          <a:bodyPr wrap="square">
            <a:spAutoFit/>
          </a:bodyPr>
          <a:p>
            <a:pPr indent="0" algn="ctr">
              <a:lnSpc>
                <a:spcPct val="150000"/>
              </a:lnSpc>
              <a:buFont typeface="Wingdings" panose="05000000000000000000" pitchFamily="2" charset="2"/>
              <a:buNone/>
            </a:pPr>
            <a:r>
              <a:rPr lang="zh-CN" altLang="en-US" sz="1600" dirty="0">
                <a:latin typeface="微软雅黑" panose="020B0703020204020201" charset="-122"/>
                <a:ea typeface="微软雅黑" panose="020B0703020204020201" charset="-122"/>
              </a:rPr>
              <a:t>将每个</a:t>
            </a:r>
            <a:r>
              <a:rPr lang="en-US" altLang="zh-CN" sz="1600" dirty="0">
                <a:latin typeface="微软雅黑" panose="020B0703020204020201" charset="-122"/>
                <a:ea typeface="微软雅黑" panose="020B0703020204020201" charset="-122"/>
              </a:rPr>
              <a:t>stage</a:t>
            </a:r>
            <a:r>
              <a:rPr lang="zh-CN" altLang="en-US" sz="1600" dirty="0">
                <a:latin typeface="微软雅黑" panose="020B0703020204020201" charset="-122"/>
                <a:ea typeface="微软雅黑" panose="020B0703020204020201" charset="-122"/>
              </a:rPr>
              <a:t>交叉映射到</a:t>
            </a:r>
            <a:r>
              <a:rPr lang="en-US" altLang="zh-CN" sz="1600" dirty="0">
                <a:latin typeface="微软雅黑" panose="020B0703020204020201" charset="-122"/>
                <a:ea typeface="微软雅黑" panose="020B0703020204020201" charset="-122"/>
              </a:rPr>
              <a:t>GPU</a:t>
            </a:r>
            <a:r>
              <a:rPr lang="zh-CN" altLang="en-US" sz="1600" dirty="0">
                <a:latin typeface="微软雅黑" panose="020B0703020204020201" charset="-122"/>
                <a:ea typeface="微软雅黑" panose="020B0703020204020201" charset="-122"/>
              </a:rPr>
              <a:t>执行计算</a:t>
            </a:r>
            <a:endParaRPr lang="zh-CN" altLang="en-US" sz="1600" dirty="0">
              <a:latin typeface="微软雅黑" panose="020B0703020204020201" charset="-122"/>
              <a:ea typeface="微软雅黑" panose="020B0703020204020201" charset="-122"/>
            </a:endParaRPr>
          </a:p>
        </p:txBody>
      </p:sp>
      <p:sp>
        <p:nvSpPr>
          <p:cNvPr id="15" name="文本框 14"/>
          <p:cNvSpPr txBox="1"/>
          <p:nvPr/>
        </p:nvSpPr>
        <p:spPr>
          <a:xfrm>
            <a:off x="4121785" y="5694680"/>
            <a:ext cx="3522345" cy="922020"/>
          </a:xfrm>
          <a:prstGeom prst="rect">
            <a:avLst/>
          </a:prstGeom>
          <a:noFill/>
        </p:spPr>
        <p:txBody>
          <a:bodyPr wrap="square">
            <a:spAutoFit/>
          </a:bodyPr>
          <a:p>
            <a:pPr indent="0">
              <a:lnSpc>
                <a:spcPct val="150000"/>
              </a:lnSpc>
              <a:buFont typeface="Wingdings" panose="05000000000000000000" pitchFamily="2" charset="2"/>
              <a:buNone/>
            </a:pPr>
            <a:r>
              <a:rPr lang="zh-CN" altLang="en-US" dirty="0">
                <a:latin typeface="微软雅黑" panose="020B0703020204020201" charset="-122"/>
                <a:ea typeface="微软雅黑" panose="020B0703020204020201" charset="-122"/>
              </a:rPr>
              <a:t>设计流水线控制每个</a:t>
            </a:r>
            <a:r>
              <a:rPr lang="en-US" altLang="zh-CN" dirty="0">
                <a:latin typeface="微软雅黑" panose="020B0703020204020201" charset="-122"/>
                <a:ea typeface="微软雅黑" panose="020B0703020204020201" charset="-122"/>
              </a:rPr>
              <a:t>stage</a:t>
            </a:r>
            <a:r>
              <a:rPr lang="zh-CN" altLang="en-US" dirty="0">
                <a:latin typeface="微软雅黑" panose="020B0703020204020201" charset="-122"/>
                <a:ea typeface="微软雅黑" panose="020B0703020204020201" charset="-122"/>
              </a:rPr>
              <a:t>中每个</a:t>
            </a:r>
            <a:r>
              <a:rPr lang="en-US" altLang="zh-CN" dirty="0">
                <a:latin typeface="微软雅黑" panose="020B0703020204020201" charset="-122"/>
                <a:ea typeface="微软雅黑" panose="020B0703020204020201" charset="-122"/>
              </a:rPr>
              <a:t>microbatch</a:t>
            </a:r>
            <a:r>
              <a:rPr lang="zh-CN" altLang="en-US" dirty="0">
                <a:latin typeface="微软雅黑" panose="020B0703020204020201" charset="-122"/>
                <a:ea typeface="微软雅黑" panose="020B0703020204020201" charset="-122"/>
              </a:rPr>
              <a:t>的</a:t>
            </a:r>
            <a:r>
              <a:rPr lang="zh-CN" altLang="en-US" dirty="0">
                <a:latin typeface="微软雅黑" panose="020B0703020204020201" charset="-122"/>
                <a:ea typeface="微软雅黑" panose="020B0703020204020201" charset="-122"/>
              </a:rPr>
              <a:t>计算</a:t>
            </a:r>
            <a:endParaRPr lang="zh-CN" altLang="en-US" dirty="0">
              <a:latin typeface="微软雅黑" panose="020B0703020204020201" charset="-122"/>
              <a:ea typeface="微软雅黑" panose="020B0703020204020201" charset="-122"/>
            </a:endParaRPr>
          </a:p>
        </p:txBody>
      </p:sp>
      <p:pic>
        <p:nvPicPr>
          <p:cNvPr id="19" name="图片 18"/>
          <p:cNvPicPr>
            <a:picLocks noChangeAspect="1"/>
          </p:cNvPicPr>
          <p:nvPr/>
        </p:nvPicPr>
        <p:blipFill>
          <a:blip r:embed="rId2"/>
          <a:stretch>
            <a:fillRect/>
          </a:stretch>
        </p:blipFill>
        <p:spPr>
          <a:xfrm>
            <a:off x="2647950" y="1317625"/>
            <a:ext cx="3121025" cy="678180"/>
          </a:xfrm>
          <a:prstGeom prst="rect">
            <a:avLst/>
          </a:prstGeom>
        </p:spPr>
      </p:pic>
      <p:pic>
        <p:nvPicPr>
          <p:cNvPr id="21" name="图片 20"/>
          <p:cNvPicPr>
            <a:picLocks noChangeAspect="1"/>
          </p:cNvPicPr>
          <p:nvPr/>
        </p:nvPicPr>
        <p:blipFill>
          <a:blip r:embed="rId3"/>
          <a:stretch>
            <a:fillRect/>
          </a:stretch>
        </p:blipFill>
        <p:spPr>
          <a:xfrm>
            <a:off x="7595870" y="5598795"/>
            <a:ext cx="4343400" cy="1270635"/>
          </a:xfrm>
          <a:prstGeom prst="rect">
            <a:avLst/>
          </a:prstGeom>
        </p:spPr>
      </p:pic>
      <p:sp>
        <p:nvSpPr>
          <p:cNvPr id="5" name="文本框 4"/>
          <p:cNvSpPr txBox="1"/>
          <p:nvPr/>
        </p:nvSpPr>
        <p:spPr>
          <a:xfrm>
            <a:off x="414655" y="734060"/>
            <a:ext cx="5586095" cy="645160"/>
          </a:xfrm>
          <a:prstGeom prst="rect">
            <a:avLst/>
          </a:prstGeom>
          <a:noFill/>
        </p:spPr>
        <p:txBody>
          <a:bodyPr wrap="square">
            <a:spAutoFit/>
          </a:bodyPr>
          <a:lstStyle/>
          <a:p>
            <a:pPr indent="0">
              <a:lnSpc>
                <a:spcPct val="150000"/>
              </a:lnSpc>
              <a:buFont typeface="Wingdings" panose="05000000000000000000" pitchFamily="2" charset="2"/>
              <a:buNone/>
            </a:pPr>
            <a:r>
              <a:rPr lang="en-US" altLang="zh-CN" sz="2400" b="1" dirty="0">
                <a:latin typeface="Microsoft YaHei Bold" panose="020B0703020204020201" charset="-122"/>
                <a:ea typeface="Microsoft YaHei Bold" panose="020B0703020204020201" charset="-122"/>
              </a:rPr>
              <a:t>M</a:t>
            </a:r>
            <a:r>
              <a:rPr lang="en-US" altLang="zh-CN" sz="2400" b="1" dirty="0">
                <a:latin typeface="Microsoft YaHei Bold" panose="020B0703020204020201" charset="-122"/>
                <a:ea typeface="Microsoft YaHei Bold" panose="020B0703020204020201" charset="-122"/>
              </a:rPr>
              <a:t>obius</a:t>
            </a:r>
            <a:r>
              <a:rPr lang="zh-CN" altLang="en-US" sz="2400" b="1" dirty="0">
                <a:latin typeface="Microsoft YaHei Bold" panose="020B0703020204020201" charset="-122"/>
                <a:ea typeface="Microsoft YaHei Bold" panose="020B0703020204020201" charset="-122"/>
              </a:rPr>
              <a:t>整体设计</a:t>
            </a:r>
            <a:endParaRPr lang="zh-CN" altLang="en-US" sz="2400" b="1" dirty="0">
              <a:latin typeface="Microsoft YaHei Bold" panose="020B0703020204020201" charset="-122"/>
              <a:ea typeface="Microsoft YaHei Bold" panose="020B07030202040202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Mobius </a:t>
            </a:r>
            <a:r>
              <a:rPr lang="en-US" altLang="zh-CN" dirty="0">
                <a:latin typeface="Times New Roman" panose="02020503050405090304" pitchFamily="18" charset="0"/>
                <a:cs typeface="Times New Roman" panose="02020503050405090304" pitchFamily="18" charset="0"/>
                <a:sym typeface="+mn-ea"/>
              </a:rPr>
              <a:t>Design</a:t>
            </a:r>
            <a:endParaRPr lang="en-US" altLang="zh-CN" dirty="0">
              <a:latin typeface="Times New Roman" panose="02020503050405090304" pitchFamily="18" charset="0"/>
              <a:cs typeface="Times New Roman" panose="02020503050405090304" pitchFamily="18" charset="0"/>
              <a:sym typeface="+mn-ea"/>
            </a:endParaRPr>
          </a:p>
        </p:txBody>
      </p:sp>
      <p:sp>
        <p:nvSpPr>
          <p:cNvPr id="5" name="文本框 4"/>
          <p:cNvSpPr txBox="1"/>
          <p:nvPr/>
        </p:nvSpPr>
        <p:spPr>
          <a:xfrm>
            <a:off x="414655" y="852805"/>
            <a:ext cx="3060700" cy="645160"/>
          </a:xfrm>
          <a:prstGeom prst="rect">
            <a:avLst/>
          </a:prstGeom>
          <a:noFill/>
        </p:spPr>
        <p:txBody>
          <a:bodyPr wrap="square">
            <a:spAutoFit/>
          </a:bodyPr>
          <a:lstStyle/>
          <a:p>
            <a:pPr indent="0">
              <a:lnSpc>
                <a:spcPct val="150000"/>
              </a:lnSpc>
              <a:buFont typeface="Wingdings" panose="05000000000000000000" pitchFamily="2" charset="2"/>
              <a:buNone/>
            </a:pPr>
            <a:r>
              <a:rPr lang="en-US" altLang="zh-CN" sz="2400" b="1" dirty="0">
                <a:latin typeface="Microsoft YaHei Bold" panose="020B0703020204020201" charset="-122"/>
                <a:ea typeface="Microsoft YaHei Bold" panose="020B0703020204020201" charset="-122"/>
              </a:rPr>
              <a:t>Mobius Pipeline</a:t>
            </a:r>
            <a:endParaRPr lang="en-US" altLang="zh-CN" sz="2400" b="1" dirty="0">
              <a:latin typeface="Microsoft YaHei Bold" panose="020B0703020204020201" charset="-122"/>
              <a:ea typeface="Microsoft YaHei Bold" panose="020B0703020204020201" charset="-122"/>
            </a:endParaRPr>
          </a:p>
        </p:txBody>
      </p:sp>
      <p:pic>
        <p:nvPicPr>
          <p:cNvPr id="2" name="图片 1"/>
          <p:cNvPicPr>
            <a:picLocks noChangeAspect="1"/>
          </p:cNvPicPr>
          <p:nvPr/>
        </p:nvPicPr>
        <p:blipFill>
          <a:blip r:embed="rId1"/>
          <a:stretch>
            <a:fillRect/>
          </a:stretch>
        </p:blipFill>
        <p:spPr>
          <a:xfrm>
            <a:off x="480060" y="2298700"/>
            <a:ext cx="7292340" cy="2305685"/>
          </a:xfrm>
          <a:prstGeom prst="rect">
            <a:avLst/>
          </a:prstGeom>
        </p:spPr>
      </p:pic>
      <p:sp>
        <p:nvSpPr>
          <p:cNvPr id="10" name="文本框 9"/>
          <p:cNvSpPr txBox="1"/>
          <p:nvPr/>
        </p:nvSpPr>
        <p:spPr>
          <a:xfrm>
            <a:off x="589280" y="1543050"/>
            <a:ext cx="6304280" cy="645160"/>
          </a:xfrm>
          <a:prstGeom prst="rect">
            <a:avLst/>
          </a:prstGeom>
          <a:noFill/>
        </p:spPr>
        <p:txBody>
          <a:bodyPr wrap="square">
            <a:spAutoFit/>
          </a:bodyPr>
          <a:p>
            <a:pPr indent="0">
              <a:lnSpc>
                <a:spcPct val="150000"/>
              </a:lnSpc>
              <a:buFont typeface="Wingdings" panose="05000000000000000000" pitchFamily="2" charset="2"/>
              <a:buNone/>
            </a:pPr>
            <a:r>
              <a:rPr lang="zh-CN" altLang="en-US" sz="2400" dirty="0">
                <a:latin typeface="微软雅黑" panose="020B0703020204020201" charset="-122"/>
                <a:ea typeface="微软雅黑" panose="020B0703020204020201" charset="-122"/>
              </a:rPr>
              <a:t>传统的</a:t>
            </a:r>
            <a:r>
              <a:rPr lang="zh-CN" altLang="en-US" sz="2400" dirty="0">
                <a:latin typeface="微软雅黑" panose="020B0703020204020201" charset="-122"/>
                <a:ea typeface="微软雅黑" panose="020B0703020204020201" charset="-122"/>
              </a:rPr>
              <a:t>微批次并行流水线</a:t>
            </a:r>
            <a:r>
              <a:rPr lang="en-US" altLang="zh-CN" sz="2400" dirty="0">
                <a:latin typeface="微软雅黑" panose="020B0703020204020201" charset="-122"/>
                <a:ea typeface="微软雅黑" panose="020B0703020204020201" charset="-122"/>
              </a:rPr>
              <a:t>GPipe</a:t>
            </a:r>
            <a:endParaRPr lang="en-US" altLang="zh-CN" sz="2400" dirty="0">
              <a:latin typeface="微软雅黑" panose="020B0703020204020201" charset="-122"/>
              <a:ea typeface="微软雅黑" panose="020B0703020204020201" charset="-122"/>
            </a:endParaRPr>
          </a:p>
        </p:txBody>
      </p:sp>
      <p:sp>
        <p:nvSpPr>
          <p:cNvPr id="12" name="文本框 11"/>
          <p:cNvSpPr txBox="1"/>
          <p:nvPr/>
        </p:nvSpPr>
        <p:spPr>
          <a:xfrm>
            <a:off x="702310" y="4549140"/>
            <a:ext cx="6847840" cy="990600"/>
          </a:xfrm>
          <a:prstGeom prst="rect">
            <a:avLst/>
          </a:prstGeom>
          <a:noFill/>
        </p:spPr>
        <p:txBody>
          <a:bodyPr wrap="square">
            <a:noAutofit/>
          </a:bodyPr>
          <a:p>
            <a:pPr indent="0">
              <a:lnSpc>
                <a:spcPct val="150000"/>
              </a:lnSpc>
              <a:buFont typeface="Wingdings" panose="05000000000000000000" pitchFamily="2" charset="2"/>
              <a:buNone/>
            </a:pPr>
            <a:r>
              <a:rPr lang="en-US" altLang="zh-CN" i="1" dirty="0">
                <a:latin typeface="Times New Roman Italic" panose="02020503050405090304" charset="0"/>
                <a:ea typeface="微软雅黑" panose="020B0703020204020201" charset="-122"/>
                <a:cs typeface="Times New Roman Italic" panose="02020503050405090304" charset="0"/>
              </a:rPr>
              <a:t>P </a:t>
            </a:r>
            <a:r>
              <a:rPr lang="zh-CN" altLang="en-US" dirty="0">
                <a:latin typeface="Times New Roman Regular" panose="02020503050405090304" charset="0"/>
                <a:ea typeface="微软雅黑" panose="020B0703020204020201" charset="-122"/>
                <a:cs typeface="Times New Roman Regular" panose="02020503050405090304" charset="0"/>
              </a:rPr>
              <a:t>表示</a:t>
            </a:r>
            <a:r>
              <a:rPr lang="en-US" altLang="zh-CN" dirty="0">
                <a:latin typeface="Times New Roman Regular" panose="02020503050405090304" charset="0"/>
                <a:ea typeface="微软雅黑" panose="020B0703020204020201" charset="-122"/>
                <a:cs typeface="Times New Roman Regular" panose="02020503050405090304" charset="0"/>
              </a:rPr>
              <a:t> GPU</a:t>
            </a:r>
            <a:r>
              <a:rPr lang="zh-CN" altLang="en-US" dirty="0">
                <a:latin typeface="Times New Roman Regular" panose="02020503050405090304" charset="0"/>
                <a:ea typeface="微软雅黑" panose="020B0703020204020201" charset="-122"/>
                <a:cs typeface="Times New Roman Regular" panose="02020503050405090304" charset="0"/>
              </a:rPr>
              <a:t>，</a:t>
            </a:r>
            <a:endParaRPr lang="zh-CN" altLang="en-US" dirty="0">
              <a:latin typeface="Times New Roman Regular" panose="02020503050405090304" charset="0"/>
              <a:ea typeface="微软雅黑" panose="020B0703020204020201" charset="-122"/>
              <a:cs typeface="Times New Roman Regular" panose="02020503050405090304" charset="0"/>
            </a:endParaRPr>
          </a:p>
          <a:p>
            <a:pPr indent="0">
              <a:lnSpc>
                <a:spcPct val="150000"/>
              </a:lnSpc>
              <a:buFont typeface="Wingdings" panose="05000000000000000000" pitchFamily="2" charset="2"/>
              <a:buNone/>
            </a:pPr>
            <a:r>
              <a:rPr lang="en-US" altLang="zh-CN" i="1" dirty="0">
                <a:latin typeface="Times New Roman Regular" panose="02020503050405090304" charset="0"/>
                <a:ea typeface="Microsoft YaHei" panose="020B0703020204020201" charset="-122"/>
                <a:cs typeface="Times New Roman Regular" panose="02020503050405090304" charset="0"/>
                <a:sym typeface="+mn-ea"/>
              </a:rPr>
              <a:t>F</a:t>
            </a:r>
            <a:r>
              <a:rPr lang="en-US" altLang="zh-CN" i="1" baseline="-25000" dirty="0">
                <a:uFillTx/>
                <a:latin typeface="Times New Roman Regular" panose="02020503050405090304" charset="0"/>
                <a:ea typeface="Microsoft YaHei" panose="020B0703020204020201" charset="-122"/>
                <a:cs typeface="Times New Roman Regular" panose="02020503050405090304" charset="0"/>
                <a:sym typeface="+mn-ea"/>
              </a:rPr>
              <a:t>i, j</a:t>
            </a:r>
            <a:r>
              <a:rPr lang="en-US" altLang="zh-CN" dirty="0">
                <a:latin typeface="Times New Roman Regular" panose="02020503050405090304" charset="0"/>
                <a:ea typeface="微软雅黑" panose="020B0703020204020201" charset="-122"/>
                <a:cs typeface="Times New Roman Regular" panose="02020503050405090304" charset="0"/>
                <a:sym typeface="+mn-ea"/>
              </a:rPr>
              <a:t> </a:t>
            </a:r>
            <a:r>
              <a:rPr lang="zh-CN" altLang="en-US" dirty="0">
                <a:latin typeface="Times New Roman Regular" panose="02020503050405090304" charset="0"/>
                <a:ea typeface="微软雅黑" panose="020B0703020204020201" charset="-122"/>
                <a:cs typeface="Times New Roman Regular" panose="02020503050405090304" charset="0"/>
                <a:sym typeface="+mn-ea"/>
              </a:rPr>
              <a:t>和</a:t>
            </a:r>
            <a:r>
              <a:rPr lang="en-US" altLang="zh-CN" dirty="0">
                <a:latin typeface="Times New Roman Regular" panose="02020503050405090304" charset="0"/>
                <a:ea typeface="微软雅黑" panose="020B0703020204020201" charset="-122"/>
                <a:cs typeface="Times New Roman Regular" panose="02020503050405090304" charset="0"/>
                <a:sym typeface="+mn-ea"/>
              </a:rPr>
              <a:t> </a:t>
            </a:r>
            <a:r>
              <a:rPr lang="en-US" altLang="zh-CN" i="1" dirty="0">
                <a:latin typeface="Times New Roman Regular" panose="02020503050405090304" charset="0"/>
                <a:ea typeface="Microsoft YaHei" panose="020B0703020204020201" charset="-122"/>
                <a:cs typeface="Times New Roman Regular" panose="02020503050405090304" charset="0"/>
                <a:sym typeface="+mn-ea"/>
              </a:rPr>
              <a:t>B</a:t>
            </a:r>
            <a:r>
              <a:rPr lang="en-US" altLang="zh-CN" i="1" baseline="-25000" dirty="0">
                <a:uFillTx/>
                <a:latin typeface="Times New Roman Regular" panose="02020503050405090304" charset="0"/>
                <a:ea typeface="Microsoft YaHei" panose="020B0703020204020201" charset="-122"/>
                <a:cs typeface="Times New Roman Regular" panose="02020503050405090304" charset="0"/>
                <a:sym typeface="+mn-ea"/>
              </a:rPr>
              <a:t>i, j</a:t>
            </a:r>
            <a:r>
              <a:rPr lang="en-US" altLang="zh-CN" dirty="0">
                <a:latin typeface="Times New Roman Regular" panose="02020503050405090304" charset="0"/>
                <a:ea typeface="微软雅黑" panose="020B0703020204020201" charset="-122"/>
                <a:cs typeface="Times New Roman Regular" panose="02020503050405090304" charset="0"/>
                <a:sym typeface="+mn-ea"/>
              </a:rPr>
              <a:t> </a:t>
            </a:r>
            <a:r>
              <a:rPr lang="zh-CN" altLang="en-US" dirty="0">
                <a:latin typeface="Times New Roman Regular" panose="02020503050405090304" charset="0"/>
                <a:ea typeface="微软雅黑" panose="020B0703020204020201" charset="-122"/>
                <a:cs typeface="Times New Roman Regular" panose="02020503050405090304" charset="0"/>
                <a:sym typeface="+mn-ea"/>
              </a:rPr>
              <a:t>表示第</a:t>
            </a:r>
            <a:r>
              <a:rPr lang="en-US" altLang="zh-CN" dirty="0">
                <a:latin typeface="Times New Roman Regular" panose="02020503050405090304" charset="0"/>
                <a:ea typeface="微软雅黑" panose="020B0703020204020201" charset="-122"/>
                <a:cs typeface="Times New Roman Regular" panose="02020503050405090304" charset="0"/>
                <a:sym typeface="+mn-ea"/>
              </a:rPr>
              <a:t> </a:t>
            </a:r>
            <a:r>
              <a:rPr lang="en-US" altLang="zh-CN" i="1" dirty="0">
                <a:latin typeface="Times New Roman Italic" panose="02020503050405090304" charset="0"/>
                <a:ea typeface="微软雅黑" panose="020B0703020204020201" charset="-122"/>
                <a:cs typeface="Times New Roman Italic" panose="02020503050405090304" charset="0"/>
                <a:sym typeface="+mn-ea"/>
              </a:rPr>
              <a:t>i </a:t>
            </a:r>
            <a:r>
              <a:rPr lang="zh-CN" altLang="en-US" dirty="0">
                <a:latin typeface="Times New Roman Regular" panose="02020503050405090304" charset="0"/>
                <a:ea typeface="微软雅黑" panose="020B0703020204020201" charset="-122"/>
                <a:cs typeface="Times New Roman Regular" panose="02020503050405090304" charset="0"/>
                <a:sym typeface="+mn-ea"/>
              </a:rPr>
              <a:t>个</a:t>
            </a:r>
            <a:r>
              <a:rPr lang="en-US" altLang="zh-CN" dirty="0">
                <a:latin typeface="Times New Roman Regular" panose="02020503050405090304" charset="0"/>
                <a:ea typeface="微软雅黑" panose="020B0703020204020201" charset="-122"/>
                <a:cs typeface="Times New Roman Regular" panose="02020503050405090304" charset="0"/>
                <a:sym typeface="+mn-ea"/>
              </a:rPr>
              <a:t>stage </a:t>
            </a:r>
            <a:r>
              <a:rPr lang="zh-CN" altLang="en-US" dirty="0">
                <a:latin typeface="Times New Roman Regular" panose="02020503050405090304" charset="0"/>
                <a:ea typeface="微软雅黑" panose="020B0703020204020201" charset="-122"/>
                <a:cs typeface="Times New Roman Regular" panose="02020503050405090304" charset="0"/>
                <a:sym typeface="+mn-ea"/>
              </a:rPr>
              <a:t>在第</a:t>
            </a:r>
            <a:r>
              <a:rPr lang="en-US" altLang="zh-CN" dirty="0">
                <a:latin typeface="Times New Roman Regular" panose="02020503050405090304" charset="0"/>
                <a:ea typeface="微软雅黑" panose="020B0703020204020201" charset="-122"/>
                <a:cs typeface="Times New Roman Regular" panose="02020503050405090304" charset="0"/>
                <a:sym typeface="+mn-ea"/>
              </a:rPr>
              <a:t> </a:t>
            </a:r>
            <a:r>
              <a:rPr lang="en-US" altLang="zh-CN" i="1" dirty="0">
                <a:latin typeface="Times New Roman Italic" panose="02020503050405090304" charset="0"/>
                <a:ea typeface="微软雅黑" panose="020B0703020204020201" charset="-122"/>
                <a:cs typeface="Times New Roman Italic" panose="02020503050405090304" charset="0"/>
                <a:sym typeface="+mn-ea"/>
              </a:rPr>
              <a:t>j</a:t>
            </a:r>
            <a:r>
              <a:rPr lang="en-US" altLang="zh-CN" dirty="0">
                <a:latin typeface="Times New Roman Regular" panose="02020503050405090304" charset="0"/>
                <a:ea typeface="微软雅黑" panose="020B0703020204020201" charset="-122"/>
                <a:cs typeface="Times New Roman Regular" panose="02020503050405090304" charset="0"/>
                <a:sym typeface="+mn-ea"/>
              </a:rPr>
              <a:t> </a:t>
            </a:r>
            <a:r>
              <a:rPr lang="zh-CN" altLang="en-US" dirty="0">
                <a:latin typeface="Times New Roman Regular" panose="02020503050405090304" charset="0"/>
                <a:ea typeface="微软雅黑" panose="020B0703020204020201" charset="-122"/>
                <a:cs typeface="Times New Roman Regular" panose="02020503050405090304" charset="0"/>
                <a:sym typeface="+mn-ea"/>
              </a:rPr>
              <a:t>个</a:t>
            </a:r>
            <a:r>
              <a:rPr lang="en-US" altLang="zh-CN" dirty="0">
                <a:latin typeface="Times New Roman Regular" panose="02020503050405090304" charset="0"/>
                <a:ea typeface="微软雅黑" panose="020B0703020204020201" charset="-122"/>
                <a:cs typeface="Times New Roman Regular" panose="02020503050405090304" charset="0"/>
                <a:sym typeface="+mn-ea"/>
              </a:rPr>
              <a:t>microbatch</a:t>
            </a:r>
            <a:r>
              <a:rPr lang="zh-CN" altLang="en-US" dirty="0">
                <a:latin typeface="Times New Roman Regular" panose="02020503050405090304" charset="0"/>
                <a:ea typeface="微软雅黑" panose="020B0703020204020201" charset="-122"/>
                <a:cs typeface="Times New Roman Regular" panose="02020503050405090304" charset="0"/>
                <a:sym typeface="+mn-ea"/>
              </a:rPr>
              <a:t>的前向</a:t>
            </a:r>
            <a:r>
              <a:rPr lang="en-US" altLang="zh-CN" dirty="0">
                <a:latin typeface="Times New Roman Regular" panose="02020503050405090304" charset="0"/>
                <a:ea typeface="微软雅黑" panose="020B0703020204020201" charset="-122"/>
                <a:cs typeface="Times New Roman Regular" panose="02020503050405090304" charset="0"/>
                <a:sym typeface="+mn-ea"/>
              </a:rPr>
              <a:t>/</a:t>
            </a:r>
            <a:r>
              <a:rPr lang="zh-CN" altLang="en-US" dirty="0">
                <a:latin typeface="Times New Roman Regular" panose="02020503050405090304" charset="0"/>
                <a:ea typeface="微软雅黑" panose="020B0703020204020201" charset="-122"/>
                <a:cs typeface="Times New Roman Regular" panose="02020503050405090304" charset="0"/>
                <a:sym typeface="+mn-ea"/>
              </a:rPr>
              <a:t>反向传播过程。</a:t>
            </a:r>
            <a:endParaRPr lang="zh-CN" altLang="en-US" dirty="0">
              <a:latin typeface="Times New Roman Regular" panose="02020503050405090304" charset="0"/>
              <a:ea typeface="微软雅黑" panose="020B0703020204020201" charset="-122"/>
              <a:cs typeface="Times New Roman Regular" panose="02020503050405090304" charset="0"/>
            </a:endParaRPr>
          </a:p>
        </p:txBody>
      </p:sp>
      <p:sp>
        <p:nvSpPr>
          <p:cNvPr id="14" name="文本框 13"/>
          <p:cNvSpPr txBox="1"/>
          <p:nvPr/>
        </p:nvSpPr>
        <p:spPr>
          <a:xfrm>
            <a:off x="7772400" y="2188210"/>
            <a:ext cx="4074160" cy="3630930"/>
          </a:xfrm>
          <a:prstGeom prst="rect">
            <a:avLst/>
          </a:prstGeom>
          <a:noFill/>
        </p:spPr>
        <p:txBody>
          <a:bodyPr wrap="square" rtlCol="0">
            <a:spAutoFit/>
          </a:bodyPr>
          <a:p>
            <a:pPr marL="342900" indent="-342900">
              <a:lnSpc>
                <a:spcPct val="150000"/>
              </a:lnSpc>
              <a:buFont typeface="Wingdings" panose="05000000000000000000" charset="0"/>
              <a:buChar char=""/>
            </a:pPr>
            <a:r>
              <a:rPr lang="en-US" altLang="zh-CN" sz="2000">
                <a:latin typeface="Microsoft YaHei Regular" panose="020B0703020204020201" charset="-122"/>
                <a:ea typeface="Microsoft YaHei Regular" panose="020B0703020204020201" charset="-122"/>
              </a:rPr>
              <a:t>GPipe</a:t>
            </a:r>
            <a:r>
              <a:rPr lang="zh-CN" altLang="en-US" sz="2000">
                <a:latin typeface="Microsoft YaHei Regular" panose="020B0703020204020201" charset="-122"/>
                <a:ea typeface="Microsoft YaHei Regular" panose="020B0703020204020201" charset="-122"/>
              </a:rPr>
              <a:t>根据</a:t>
            </a:r>
            <a:r>
              <a:rPr lang="en-US" altLang="zh-CN" sz="2000">
                <a:latin typeface="Microsoft YaHei Regular" panose="020B0703020204020201" charset="-122"/>
                <a:ea typeface="Microsoft YaHei Regular" panose="020B0703020204020201" charset="-122"/>
              </a:rPr>
              <a:t>GPU</a:t>
            </a:r>
            <a:r>
              <a:rPr lang="zh-CN" altLang="en-US" sz="2000">
                <a:latin typeface="Microsoft YaHei Regular" panose="020B0703020204020201" charset="-122"/>
                <a:ea typeface="Microsoft YaHei Regular" panose="020B0703020204020201" charset="-122"/>
              </a:rPr>
              <a:t>的数量划分</a:t>
            </a:r>
            <a:r>
              <a:rPr lang="en-US" altLang="zh-CN" sz="2000">
                <a:latin typeface="Microsoft YaHei Regular" panose="020B0703020204020201" charset="-122"/>
                <a:ea typeface="Microsoft YaHei Regular" panose="020B0703020204020201" charset="-122"/>
              </a:rPr>
              <a:t>stage</a:t>
            </a:r>
            <a:r>
              <a:rPr lang="zh-CN" altLang="en-US" sz="2000">
                <a:latin typeface="Microsoft YaHei Regular" panose="020B0703020204020201" charset="-122"/>
                <a:ea typeface="Microsoft YaHei Regular" panose="020B0703020204020201" charset="-122"/>
              </a:rPr>
              <a:t>，且每个</a:t>
            </a:r>
            <a:r>
              <a:rPr lang="en-US" altLang="zh-CN" sz="2000">
                <a:latin typeface="Microsoft YaHei Regular" panose="020B0703020204020201" charset="-122"/>
                <a:ea typeface="Microsoft YaHei Regular" panose="020B0703020204020201" charset="-122"/>
              </a:rPr>
              <a:t>GPU</a:t>
            </a:r>
            <a:r>
              <a:rPr lang="zh-CN" altLang="en-US" sz="2000">
                <a:latin typeface="Microsoft YaHei Regular" panose="020B0703020204020201" charset="-122"/>
                <a:ea typeface="Microsoft YaHei Regular" panose="020B0703020204020201" charset="-122"/>
              </a:rPr>
              <a:t>只负责计算一个</a:t>
            </a:r>
            <a:r>
              <a:rPr lang="en-US" altLang="zh-CN" sz="2000">
                <a:latin typeface="Microsoft YaHei Regular" panose="020B0703020204020201" charset="-122"/>
                <a:ea typeface="Microsoft YaHei Regular" panose="020B0703020204020201" charset="-122"/>
              </a:rPr>
              <a:t>stage</a:t>
            </a:r>
            <a:r>
              <a:rPr lang="zh-CN" altLang="en-US" sz="2000">
                <a:latin typeface="Microsoft YaHei Regular" panose="020B0703020204020201" charset="-122"/>
                <a:ea typeface="Microsoft YaHei Regular" panose="020B0703020204020201" charset="-122"/>
              </a:rPr>
              <a:t>。</a:t>
            </a:r>
            <a:endParaRPr lang="zh-CN" altLang="en-US" sz="2000">
              <a:latin typeface="Microsoft YaHei Regular" panose="020B0703020204020201" charset="-122"/>
              <a:ea typeface="Microsoft YaHei Regular" panose="020B0703020204020201" charset="-122"/>
            </a:endParaRPr>
          </a:p>
          <a:p>
            <a:pPr marL="342900" indent="-342900">
              <a:lnSpc>
                <a:spcPct val="150000"/>
              </a:lnSpc>
              <a:buFont typeface="Wingdings" panose="05000000000000000000" charset="0"/>
              <a:buChar char=""/>
            </a:pPr>
            <a:endParaRPr lang="zh-CN" altLang="en-US" sz="2000">
              <a:latin typeface="Microsoft YaHei Regular" panose="020B0703020204020201" charset="-122"/>
              <a:ea typeface="Microsoft YaHei Regular" panose="020B0703020204020201" charset="-122"/>
            </a:endParaRPr>
          </a:p>
          <a:p>
            <a:pPr marL="342900" indent="-342900">
              <a:lnSpc>
                <a:spcPct val="150000"/>
              </a:lnSpc>
              <a:buFont typeface="Wingdings" panose="05000000000000000000" charset="0"/>
              <a:buChar char=""/>
            </a:pPr>
            <a:r>
              <a:rPr lang="en-US" altLang="zh-CN" sz="2000">
                <a:latin typeface="Microsoft YaHei Regular" panose="020B0703020204020201" charset="-122"/>
                <a:ea typeface="Microsoft YaHei Regular" panose="020B0703020204020201" charset="-122"/>
                <a:sym typeface="+mn-ea"/>
              </a:rPr>
              <a:t>GPipe</a:t>
            </a:r>
            <a:r>
              <a:rPr lang="zh-CN" altLang="en-US" sz="2000">
                <a:latin typeface="Microsoft YaHei Regular" panose="020B0703020204020201" charset="-122"/>
                <a:ea typeface="Microsoft YaHei Regular" panose="020B0703020204020201" charset="-122"/>
              </a:rPr>
              <a:t>计算</a:t>
            </a:r>
            <a:r>
              <a:rPr lang="zh-CN" altLang="en-US" sz="2000">
                <a:latin typeface="Microsoft YaHei Regular" panose="020B0703020204020201" charset="-122"/>
                <a:ea typeface="Microsoft YaHei Regular" panose="020B0703020204020201" charset="-122"/>
              </a:rPr>
              <a:t>过程中仅利用</a:t>
            </a:r>
            <a:r>
              <a:rPr lang="en-US" altLang="zh-CN" sz="2000">
                <a:latin typeface="Microsoft YaHei Regular" panose="020B0703020204020201" charset="-122"/>
                <a:ea typeface="Microsoft YaHei Regular" panose="020B0703020204020201" charset="-122"/>
              </a:rPr>
              <a:t>GPU</a:t>
            </a:r>
            <a:r>
              <a:rPr lang="zh-CN" altLang="en-US" sz="2000">
                <a:latin typeface="Microsoft YaHei Regular" panose="020B0703020204020201" charset="-122"/>
                <a:ea typeface="Microsoft YaHei Regular" panose="020B0703020204020201" charset="-122"/>
              </a:rPr>
              <a:t>内存，模型规模受到</a:t>
            </a:r>
            <a:r>
              <a:rPr lang="en-US" altLang="zh-CN" sz="2000">
                <a:latin typeface="Microsoft YaHei Regular" panose="020B0703020204020201" charset="-122"/>
                <a:ea typeface="Microsoft YaHei Regular" panose="020B0703020204020201" charset="-122"/>
              </a:rPr>
              <a:t>GPU</a:t>
            </a:r>
            <a:r>
              <a:rPr lang="zh-CN" altLang="en-US" sz="2000">
                <a:latin typeface="Microsoft YaHei Regular" panose="020B0703020204020201" charset="-122"/>
                <a:ea typeface="Microsoft YaHei Regular" panose="020B0703020204020201" charset="-122"/>
              </a:rPr>
              <a:t>内存容量的限制。</a:t>
            </a:r>
            <a:endParaRPr lang="zh-CN" altLang="en-US" sz="2000">
              <a:latin typeface="Microsoft YaHei Regular" panose="020B0703020204020201" charset="-122"/>
              <a:ea typeface="Microsoft YaHei Regular" panose="020B0703020204020201" charset="-122"/>
            </a:endParaRPr>
          </a:p>
          <a:p>
            <a:pPr marL="342900" indent="-342900">
              <a:buFont typeface="Wingdings" panose="05000000000000000000" charset="0"/>
              <a:buChar char=""/>
            </a:pPr>
            <a:endParaRPr lang="zh-CN" altLang="en-US" sz="2000">
              <a:latin typeface="Microsoft YaHei Regular" panose="020B0703020204020201" charset="-122"/>
              <a:ea typeface="Microsoft YaHei Regular" panose="020B07030202040202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Mobius </a:t>
            </a:r>
            <a:r>
              <a:rPr lang="en-US" altLang="zh-CN" dirty="0">
                <a:latin typeface="Times New Roman" panose="02020503050405090304" pitchFamily="18" charset="0"/>
                <a:cs typeface="Times New Roman" panose="02020503050405090304" pitchFamily="18" charset="0"/>
                <a:sym typeface="+mn-ea"/>
              </a:rPr>
              <a:t>Design</a:t>
            </a:r>
            <a:endParaRPr lang="en-US" altLang="zh-CN" dirty="0">
              <a:latin typeface="Times New Roman" panose="02020503050405090304" pitchFamily="18" charset="0"/>
              <a:cs typeface="Times New Roman" panose="02020503050405090304" pitchFamily="18" charset="0"/>
              <a:sym typeface="+mn-ea"/>
            </a:endParaRPr>
          </a:p>
        </p:txBody>
      </p:sp>
      <p:sp>
        <p:nvSpPr>
          <p:cNvPr id="5" name="文本框 4"/>
          <p:cNvSpPr txBox="1"/>
          <p:nvPr/>
        </p:nvSpPr>
        <p:spPr>
          <a:xfrm>
            <a:off x="414655" y="852805"/>
            <a:ext cx="3060700" cy="645160"/>
          </a:xfrm>
          <a:prstGeom prst="rect">
            <a:avLst/>
          </a:prstGeom>
          <a:noFill/>
        </p:spPr>
        <p:txBody>
          <a:bodyPr wrap="square">
            <a:spAutoFit/>
          </a:bodyPr>
          <a:lstStyle/>
          <a:p>
            <a:pPr indent="0">
              <a:lnSpc>
                <a:spcPct val="150000"/>
              </a:lnSpc>
              <a:buFont typeface="Wingdings" panose="05000000000000000000" pitchFamily="2" charset="2"/>
              <a:buNone/>
            </a:pPr>
            <a:r>
              <a:rPr lang="en-US" altLang="zh-CN" sz="2400" b="1" dirty="0">
                <a:latin typeface="Microsoft YaHei Bold" panose="020B0703020204020201" charset="-122"/>
                <a:ea typeface="Microsoft YaHei Bold" panose="020B0703020204020201" charset="-122"/>
              </a:rPr>
              <a:t>Mobius Pipeline</a:t>
            </a:r>
            <a:endParaRPr lang="en-US" altLang="zh-CN" sz="2400" b="1" dirty="0">
              <a:latin typeface="Microsoft YaHei Bold" panose="020B0703020204020201" charset="-122"/>
              <a:ea typeface="Microsoft YaHei Bold" panose="020B0703020204020201" charset="-122"/>
            </a:endParaRPr>
          </a:p>
        </p:txBody>
      </p:sp>
      <p:sp>
        <p:nvSpPr>
          <p:cNvPr id="14" name="文本框 13"/>
          <p:cNvSpPr txBox="1"/>
          <p:nvPr/>
        </p:nvSpPr>
        <p:spPr>
          <a:xfrm>
            <a:off x="948055" y="1697355"/>
            <a:ext cx="4491355" cy="1012825"/>
          </a:xfrm>
          <a:prstGeom prst="rect">
            <a:avLst/>
          </a:prstGeom>
          <a:noFill/>
        </p:spPr>
        <p:txBody>
          <a:bodyPr wrap="square" rtlCol="0">
            <a:noAutofit/>
          </a:bodyPr>
          <a:p>
            <a:pPr marL="342900" indent="-342900">
              <a:lnSpc>
                <a:spcPct val="150000"/>
              </a:lnSpc>
              <a:buFont typeface="Wingdings" panose="05000000000000000000" charset="0"/>
              <a:buChar char=""/>
            </a:pPr>
            <a:r>
              <a:rPr lang="zh-CN" altLang="en-US" sz="2000">
                <a:latin typeface="Microsoft YaHei Regular" panose="020B0703020204020201" charset="-122"/>
                <a:ea typeface="Microsoft YaHei Regular" panose="020B0703020204020201" charset="-122"/>
              </a:rPr>
              <a:t>划分</a:t>
            </a:r>
            <a:r>
              <a:rPr lang="en-US" altLang="zh-CN" sz="2000">
                <a:latin typeface="Microsoft YaHei Regular" panose="020B0703020204020201" charset="-122"/>
                <a:ea typeface="Microsoft YaHei Regular" panose="020B0703020204020201" charset="-122"/>
              </a:rPr>
              <a:t>stage</a:t>
            </a:r>
            <a:r>
              <a:rPr lang="zh-CN" altLang="en-US" sz="2000">
                <a:latin typeface="Microsoft YaHei Regular" panose="020B0703020204020201" charset="-122"/>
                <a:ea typeface="Microsoft YaHei Regular" panose="020B0703020204020201" charset="-122"/>
              </a:rPr>
              <a:t>的数量没有限制，一个</a:t>
            </a:r>
            <a:r>
              <a:rPr lang="en-US" altLang="zh-CN" sz="2000">
                <a:latin typeface="Microsoft YaHei Regular" panose="020B0703020204020201" charset="-122"/>
                <a:ea typeface="Microsoft YaHei Regular" panose="020B0703020204020201" charset="-122"/>
              </a:rPr>
              <a:t>GPU</a:t>
            </a:r>
            <a:r>
              <a:rPr lang="zh-CN" altLang="en-US" sz="2000">
                <a:latin typeface="Microsoft YaHei Regular" panose="020B0703020204020201" charset="-122"/>
                <a:ea typeface="Microsoft YaHei Regular" panose="020B0703020204020201" charset="-122"/>
              </a:rPr>
              <a:t>可以</a:t>
            </a:r>
            <a:r>
              <a:rPr lang="zh-CN" altLang="en-US" sz="2000">
                <a:latin typeface="Microsoft YaHei Regular" panose="020B0703020204020201" charset="-122"/>
                <a:ea typeface="Microsoft YaHei Regular" panose="020B0703020204020201" charset="-122"/>
              </a:rPr>
              <a:t>执行多个</a:t>
            </a:r>
            <a:r>
              <a:rPr lang="en-US" altLang="zh-CN" sz="2000">
                <a:latin typeface="Microsoft YaHei Regular" panose="020B0703020204020201" charset="-122"/>
                <a:ea typeface="Microsoft YaHei Regular" panose="020B0703020204020201" charset="-122"/>
              </a:rPr>
              <a:t>stage</a:t>
            </a:r>
            <a:r>
              <a:rPr lang="zh-CN" altLang="en-US" sz="2000">
                <a:latin typeface="Microsoft YaHei Regular" panose="020B0703020204020201" charset="-122"/>
                <a:ea typeface="Microsoft YaHei Regular" panose="020B0703020204020201" charset="-122"/>
              </a:rPr>
              <a:t>。</a:t>
            </a:r>
            <a:endParaRPr lang="zh-CN" altLang="en-US" sz="2000">
              <a:latin typeface="Microsoft YaHei Regular" panose="020B0703020204020201" charset="-122"/>
              <a:ea typeface="Microsoft YaHei Regular" panose="020B0703020204020201" charset="-122"/>
            </a:endParaRPr>
          </a:p>
        </p:txBody>
      </p:sp>
      <p:sp>
        <p:nvSpPr>
          <p:cNvPr id="6" name="文本框 5"/>
          <p:cNvSpPr txBox="1"/>
          <p:nvPr/>
        </p:nvSpPr>
        <p:spPr>
          <a:xfrm>
            <a:off x="6075045" y="1390015"/>
            <a:ext cx="5697855" cy="1586230"/>
          </a:xfrm>
          <a:prstGeom prst="rect">
            <a:avLst/>
          </a:prstGeom>
          <a:noFill/>
        </p:spPr>
        <p:txBody>
          <a:bodyPr wrap="square" rtlCol="0">
            <a:noAutofit/>
          </a:bodyPr>
          <a:p>
            <a:pPr marL="342900" indent="-342900">
              <a:lnSpc>
                <a:spcPct val="150000"/>
              </a:lnSpc>
              <a:buFont typeface="Wingdings" panose="05000000000000000000" charset="0"/>
              <a:buChar char=""/>
            </a:pPr>
            <a:r>
              <a:rPr lang="zh-CN" altLang="en-US" sz="2000">
                <a:latin typeface="Microsoft YaHei Regular" panose="020B0703020204020201" charset="-122"/>
                <a:ea typeface="Microsoft YaHei Regular" panose="020B0703020204020201" charset="-122"/>
              </a:rPr>
              <a:t>采用异构</a:t>
            </a:r>
            <a:r>
              <a:rPr lang="zh-CN" altLang="en-US" sz="2000">
                <a:latin typeface="Microsoft YaHei Regular" panose="020B0703020204020201" charset="-122"/>
                <a:ea typeface="Microsoft YaHei Regular" panose="020B0703020204020201" charset="-122"/>
              </a:rPr>
              <a:t>内存。计算过程中，后续的</a:t>
            </a:r>
            <a:r>
              <a:rPr lang="en-US" altLang="zh-CN" sz="2000">
                <a:latin typeface="Microsoft YaHei Regular" panose="020B0703020204020201" charset="-122"/>
                <a:ea typeface="Microsoft YaHei Regular" panose="020B0703020204020201" charset="-122"/>
              </a:rPr>
              <a:t>stage</a:t>
            </a:r>
            <a:r>
              <a:rPr lang="zh-CN" altLang="en-US" sz="2000">
                <a:latin typeface="Microsoft YaHei Regular" panose="020B0703020204020201" charset="-122"/>
                <a:ea typeface="Microsoft YaHei Regular" panose="020B0703020204020201" charset="-122"/>
              </a:rPr>
              <a:t>可以存储在</a:t>
            </a:r>
            <a:r>
              <a:rPr lang="en-US" altLang="zh-CN" sz="2000">
                <a:latin typeface="Microsoft YaHei Regular" panose="020B0703020204020201" charset="-122"/>
                <a:ea typeface="Microsoft YaHei Regular" panose="020B0703020204020201" charset="-122"/>
              </a:rPr>
              <a:t>DRAM</a:t>
            </a:r>
            <a:r>
              <a:rPr lang="zh-CN" altLang="en-US" sz="2000">
                <a:latin typeface="Microsoft YaHei Regular" panose="020B0703020204020201" charset="-122"/>
                <a:ea typeface="Microsoft YaHei Regular" panose="020B0703020204020201" charset="-122"/>
              </a:rPr>
              <a:t>中，</a:t>
            </a:r>
            <a:r>
              <a:rPr lang="zh-CN" altLang="en-US" sz="2000">
                <a:latin typeface="Microsoft YaHei Regular" panose="020B0703020204020201" charset="-122"/>
                <a:ea typeface="Microsoft YaHei Regular" panose="020B0703020204020201" charset="-122"/>
                <a:sym typeface="+mn-ea"/>
              </a:rPr>
              <a:t>在计算前一个</a:t>
            </a:r>
            <a:r>
              <a:rPr lang="en-US" altLang="zh-CN" sz="2000">
                <a:latin typeface="Microsoft YaHei Regular" panose="020B0703020204020201" charset="-122"/>
                <a:ea typeface="Microsoft YaHei Regular" panose="020B0703020204020201" charset="-122"/>
                <a:sym typeface="+mn-ea"/>
              </a:rPr>
              <a:t>stage</a:t>
            </a:r>
            <a:r>
              <a:rPr lang="zh-CN" altLang="en-US" sz="2000">
                <a:latin typeface="Microsoft YaHei Regular" panose="020B0703020204020201" charset="-122"/>
                <a:ea typeface="Microsoft YaHei Regular" panose="020B0703020204020201" charset="-122"/>
                <a:sym typeface="+mn-ea"/>
              </a:rPr>
              <a:t>的同时将部分后续</a:t>
            </a:r>
            <a:r>
              <a:rPr lang="en-US" altLang="zh-CN" sz="2000">
                <a:latin typeface="Microsoft YaHei Regular" panose="020B0703020204020201" charset="-122"/>
                <a:ea typeface="Microsoft YaHei Regular" panose="020B0703020204020201" charset="-122"/>
                <a:sym typeface="+mn-ea"/>
              </a:rPr>
              <a:t>stage</a:t>
            </a:r>
            <a:r>
              <a:rPr lang="zh-CN" altLang="en-US" sz="2000">
                <a:latin typeface="Microsoft YaHei Regular" panose="020B0703020204020201" charset="-122"/>
                <a:ea typeface="Microsoft YaHei Regular" panose="020B0703020204020201" charset="-122"/>
                <a:sym typeface="+mn-ea"/>
              </a:rPr>
              <a:t>预取进</a:t>
            </a:r>
            <a:r>
              <a:rPr lang="en-US" altLang="zh-CN" sz="2000">
                <a:latin typeface="Microsoft YaHei Regular" panose="020B0703020204020201" charset="-122"/>
                <a:ea typeface="Microsoft YaHei Regular" panose="020B0703020204020201" charset="-122"/>
                <a:sym typeface="+mn-ea"/>
              </a:rPr>
              <a:t>GPU</a:t>
            </a:r>
            <a:r>
              <a:rPr lang="zh-CN" altLang="en-US" sz="2000">
                <a:latin typeface="Microsoft YaHei Regular" panose="020B0703020204020201" charset="-122"/>
                <a:ea typeface="Microsoft YaHei Regular" panose="020B0703020204020201" charset="-122"/>
                <a:sym typeface="+mn-ea"/>
              </a:rPr>
              <a:t>中。</a:t>
            </a:r>
            <a:endParaRPr lang="zh-CN" altLang="en-US" sz="2000">
              <a:latin typeface="Microsoft YaHei Regular" panose="020B0703020204020201" charset="-122"/>
              <a:ea typeface="Microsoft YaHei Regular" panose="020B0703020204020201" charset="-122"/>
            </a:endParaRPr>
          </a:p>
          <a:p>
            <a:pPr indent="0">
              <a:buFont typeface="Wingdings" panose="05000000000000000000" charset="0"/>
              <a:buNone/>
            </a:pPr>
            <a:endParaRPr lang="zh-CN" altLang="en-US" sz="2000">
              <a:latin typeface="Microsoft YaHei Regular" panose="020B0703020204020201" charset="-122"/>
              <a:ea typeface="Microsoft YaHei Regular" panose="020B0703020204020201" charset="-122"/>
            </a:endParaRPr>
          </a:p>
        </p:txBody>
      </p:sp>
      <p:pic>
        <p:nvPicPr>
          <p:cNvPr id="7" name="图片 6"/>
          <p:cNvPicPr>
            <a:picLocks noChangeAspect="1"/>
          </p:cNvPicPr>
          <p:nvPr/>
        </p:nvPicPr>
        <p:blipFill>
          <a:blip r:embed="rId1"/>
          <a:srcRect l="5621" b="11629"/>
          <a:stretch>
            <a:fillRect/>
          </a:stretch>
        </p:blipFill>
        <p:spPr>
          <a:xfrm>
            <a:off x="948055" y="3288665"/>
            <a:ext cx="10638790" cy="28289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l="5621" b="11629"/>
          <a:stretch>
            <a:fillRect/>
          </a:stretch>
        </p:blipFill>
        <p:spPr>
          <a:xfrm>
            <a:off x="1257300" y="3889375"/>
            <a:ext cx="10447655" cy="2778125"/>
          </a:xfrm>
          <a:prstGeom prst="rect">
            <a:avLst/>
          </a:prstGeom>
        </p:spPr>
      </p:pic>
      <p:sp>
        <p:nvSpPr>
          <p:cNvPr id="3" name="标题 2"/>
          <p:cNvSpPr>
            <a:spLocks noGrp="1"/>
          </p:cNvSpPr>
          <p:nvPr>
            <p:ph type="title"/>
          </p:nvPr>
        </p:nvSpPr>
        <p:spPr>
          <a:xfrm>
            <a:off x="151765" y="135890"/>
            <a:ext cx="5000625" cy="565150"/>
          </a:xfrm>
        </p:spPr>
        <p:txBody>
          <a:bodyPr>
            <a:normAutofit fontScale="90000"/>
          </a:bodyPr>
          <a:lstStyle/>
          <a:p>
            <a:r>
              <a:rPr lang="en-US" altLang="zh-CN" dirty="0">
                <a:latin typeface="Times New Roman" panose="02020503050405090304" pitchFamily="18" charset="0"/>
                <a:cs typeface="Times New Roman" panose="02020503050405090304" pitchFamily="18" charset="0"/>
                <a:sym typeface="+mn-ea"/>
              </a:rPr>
              <a:t>Mobius </a:t>
            </a:r>
            <a:r>
              <a:rPr lang="en-US" altLang="zh-CN" dirty="0">
                <a:latin typeface="Times New Roman" panose="02020503050405090304" pitchFamily="18" charset="0"/>
                <a:cs typeface="Times New Roman" panose="02020503050405090304" pitchFamily="18" charset="0"/>
                <a:sym typeface="+mn-ea"/>
              </a:rPr>
              <a:t>Design</a:t>
            </a:r>
            <a:endParaRPr lang="en-US" altLang="zh-CN" dirty="0">
              <a:latin typeface="Times New Roman" panose="02020503050405090304" pitchFamily="18" charset="0"/>
              <a:cs typeface="Times New Roman" panose="02020503050405090304" pitchFamily="18" charset="0"/>
              <a:sym typeface="+mn-ea"/>
            </a:endParaRPr>
          </a:p>
        </p:txBody>
      </p:sp>
      <p:sp>
        <p:nvSpPr>
          <p:cNvPr id="5" name="文本框 4"/>
          <p:cNvSpPr txBox="1"/>
          <p:nvPr/>
        </p:nvSpPr>
        <p:spPr>
          <a:xfrm>
            <a:off x="414655" y="852805"/>
            <a:ext cx="3060700" cy="645160"/>
          </a:xfrm>
          <a:prstGeom prst="rect">
            <a:avLst/>
          </a:prstGeom>
          <a:noFill/>
        </p:spPr>
        <p:txBody>
          <a:bodyPr wrap="square">
            <a:spAutoFit/>
          </a:bodyPr>
          <a:lstStyle/>
          <a:p>
            <a:pPr indent="0">
              <a:lnSpc>
                <a:spcPct val="150000"/>
              </a:lnSpc>
              <a:buFont typeface="Wingdings" panose="05000000000000000000" pitchFamily="2" charset="2"/>
              <a:buNone/>
            </a:pPr>
            <a:r>
              <a:rPr lang="en-US" altLang="zh-CN" sz="2400" b="1" dirty="0">
                <a:latin typeface="Microsoft YaHei Bold" panose="020B0703020204020201" charset="-122"/>
                <a:ea typeface="Microsoft YaHei Bold" panose="020B0703020204020201" charset="-122"/>
              </a:rPr>
              <a:t>Mo</a:t>
            </a:r>
            <a:r>
              <a:rPr lang="en-US" altLang="zh-CN" sz="2400" b="1" dirty="0">
                <a:latin typeface="Microsoft YaHei Bold" panose="020B0703020204020201" charset="-122"/>
                <a:ea typeface="Microsoft YaHei Bold" panose="020B0703020204020201" charset="-122"/>
              </a:rPr>
              <a:t>del Partition</a:t>
            </a:r>
            <a:endParaRPr lang="en-US" altLang="zh-CN" sz="2400" b="1" dirty="0">
              <a:latin typeface="Microsoft YaHei Bold" panose="020B0703020204020201" charset="-122"/>
              <a:ea typeface="Microsoft YaHei Bold" panose="020B0703020204020201" charset="-122"/>
            </a:endParaRPr>
          </a:p>
        </p:txBody>
      </p:sp>
      <p:sp>
        <p:nvSpPr>
          <p:cNvPr id="14" name="文本框 13"/>
          <p:cNvSpPr txBox="1"/>
          <p:nvPr/>
        </p:nvSpPr>
        <p:spPr>
          <a:xfrm>
            <a:off x="948055" y="1551305"/>
            <a:ext cx="10539095" cy="644525"/>
          </a:xfrm>
          <a:prstGeom prst="rect">
            <a:avLst/>
          </a:prstGeom>
          <a:noFill/>
        </p:spPr>
        <p:txBody>
          <a:bodyPr wrap="square" rtlCol="0">
            <a:noAutofit/>
          </a:bodyPr>
          <a:p>
            <a:pPr indent="0">
              <a:lnSpc>
                <a:spcPct val="150000"/>
              </a:lnSpc>
              <a:buFont typeface="Wingdings" panose="05000000000000000000" charset="0"/>
              <a:buNone/>
            </a:pPr>
            <a:r>
              <a:rPr lang="zh-CN" altLang="en-US" sz="2000">
                <a:latin typeface="Microsoft YaHei Regular" panose="020B0703020204020201" charset="-122"/>
                <a:ea typeface="Microsoft YaHei Regular" panose="020B0703020204020201" charset="-122"/>
              </a:rPr>
              <a:t>建立一个混合整数规划模型确定大模型层间的分割策略，以实现流水线的总运行时间</a:t>
            </a:r>
            <a:r>
              <a:rPr lang="zh-CN" altLang="en-US" sz="2000">
                <a:latin typeface="Microsoft YaHei Regular" panose="020B0703020204020201" charset="-122"/>
                <a:ea typeface="Microsoft YaHei Regular" panose="020B0703020204020201" charset="-122"/>
              </a:rPr>
              <a:t>最短。</a:t>
            </a:r>
            <a:endParaRPr lang="zh-CN" altLang="en-US" sz="2000">
              <a:latin typeface="Microsoft YaHei Regular" panose="020B0703020204020201" charset="-122"/>
              <a:ea typeface="Microsoft YaHei Regular" panose="020B0703020204020201" charset="-122"/>
            </a:endParaRPr>
          </a:p>
        </p:txBody>
      </p:sp>
      <p:pic>
        <p:nvPicPr>
          <p:cNvPr id="2" name="图片 1"/>
          <p:cNvPicPr>
            <a:picLocks noChangeAspect="1"/>
          </p:cNvPicPr>
          <p:nvPr/>
        </p:nvPicPr>
        <p:blipFill>
          <a:blip r:embed="rId2"/>
          <a:stretch>
            <a:fillRect/>
          </a:stretch>
        </p:blipFill>
        <p:spPr>
          <a:xfrm>
            <a:off x="1584325" y="2005330"/>
            <a:ext cx="3823970" cy="1323340"/>
          </a:xfrm>
          <a:prstGeom prst="rect">
            <a:avLst/>
          </a:prstGeom>
        </p:spPr>
      </p:pic>
      <p:sp>
        <p:nvSpPr>
          <p:cNvPr id="7" name="文本框 6"/>
          <p:cNvSpPr txBox="1"/>
          <p:nvPr/>
        </p:nvSpPr>
        <p:spPr>
          <a:xfrm>
            <a:off x="6811645" y="3522345"/>
            <a:ext cx="1920875" cy="487045"/>
          </a:xfrm>
          <a:prstGeom prst="rect">
            <a:avLst/>
          </a:prstGeom>
          <a:noFill/>
        </p:spPr>
        <p:txBody>
          <a:bodyPr wrap="square" rtlCol="0">
            <a:noAutofit/>
          </a:bodyPr>
          <a:p>
            <a:pPr indent="0">
              <a:lnSpc>
                <a:spcPct val="150000"/>
              </a:lnSpc>
              <a:buFont typeface="Wingdings" panose="05000000000000000000" charset="0"/>
              <a:buNone/>
            </a:pPr>
            <a:r>
              <a:rPr lang="zh-CN" altLang="en-US" sz="1400">
                <a:latin typeface="Times New Roman Regular" panose="02020503050405090304" charset="0"/>
                <a:ea typeface="Microsoft YaHei Regular" panose="020B0703020204020201" charset="-122"/>
                <a:cs typeface="Times New Roman Regular" panose="02020503050405090304" charset="0"/>
              </a:rPr>
              <a:t>反向传播开始的时刻</a:t>
            </a:r>
            <a:endParaRPr lang="zh-CN" altLang="en-US" sz="1400">
              <a:latin typeface="Times New Roman Regular" panose="02020503050405090304" charset="0"/>
              <a:ea typeface="Microsoft YaHei Regular" panose="020B0703020204020201" charset="-122"/>
              <a:cs typeface="Times New Roman Regular" panose="02020503050405090304" charset="0"/>
            </a:endParaRPr>
          </a:p>
        </p:txBody>
      </p:sp>
      <p:pic>
        <p:nvPicPr>
          <p:cNvPr id="10" name="图片 9"/>
          <p:cNvPicPr>
            <a:picLocks noChangeAspect="1"/>
          </p:cNvPicPr>
          <p:nvPr/>
        </p:nvPicPr>
        <p:blipFill>
          <a:blip r:embed="rId3"/>
          <a:stretch>
            <a:fillRect/>
          </a:stretch>
        </p:blipFill>
        <p:spPr>
          <a:xfrm>
            <a:off x="7585075" y="3258820"/>
            <a:ext cx="363220" cy="430530"/>
          </a:xfrm>
          <a:prstGeom prst="rect">
            <a:avLst/>
          </a:prstGeom>
        </p:spPr>
      </p:pic>
      <p:pic>
        <p:nvPicPr>
          <p:cNvPr id="11" name="图片 10"/>
          <p:cNvPicPr>
            <a:picLocks noChangeAspect="1"/>
          </p:cNvPicPr>
          <p:nvPr/>
        </p:nvPicPr>
        <p:blipFill>
          <a:blip r:embed="rId4"/>
          <a:stretch>
            <a:fillRect/>
          </a:stretch>
        </p:blipFill>
        <p:spPr>
          <a:xfrm>
            <a:off x="9919335" y="3324225"/>
            <a:ext cx="285750" cy="393065"/>
          </a:xfrm>
          <a:prstGeom prst="rect">
            <a:avLst/>
          </a:prstGeom>
        </p:spPr>
      </p:pic>
      <p:sp>
        <p:nvSpPr>
          <p:cNvPr id="15" name="文本框 14"/>
          <p:cNvSpPr txBox="1"/>
          <p:nvPr/>
        </p:nvSpPr>
        <p:spPr>
          <a:xfrm>
            <a:off x="8644255" y="3492500"/>
            <a:ext cx="3060700" cy="303530"/>
          </a:xfrm>
          <a:prstGeom prst="rect">
            <a:avLst/>
          </a:prstGeom>
          <a:noFill/>
        </p:spPr>
        <p:txBody>
          <a:bodyPr wrap="square" rtlCol="0">
            <a:noAutofit/>
          </a:bodyPr>
          <a:p>
            <a:pPr indent="0">
              <a:lnSpc>
                <a:spcPct val="150000"/>
              </a:lnSpc>
              <a:buFont typeface="Wingdings" panose="05000000000000000000" charset="0"/>
              <a:buNone/>
            </a:pPr>
            <a:r>
              <a:rPr lang="zh-CN" altLang="en-US" sz="1400">
                <a:latin typeface="Times New Roman Regular" panose="02020503050405090304" charset="0"/>
                <a:ea typeface="Microsoft YaHei Regular" panose="020B0703020204020201" charset="-122"/>
                <a:cs typeface="Times New Roman Regular" panose="02020503050405090304" charset="0"/>
              </a:rPr>
              <a:t>完成所有</a:t>
            </a:r>
            <a:r>
              <a:rPr lang="en-US" altLang="zh-CN" sz="1400">
                <a:latin typeface="Times New Roman Regular" panose="02020503050405090304" charset="0"/>
                <a:ea typeface="Microsoft YaHei Regular" panose="020B0703020204020201" charset="-122"/>
                <a:cs typeface="Times New Roman Regular" panose="02020503050405090304" charset="0"/>
              </a:rPr>
              <a:t>stage</a:t>
            </a:r>
            <a:r>
              <a:rPr lang="zh-CN" altLang="en-US" sz="1400">
                <a:latin typeface="Times New Roman Regular" panose="02020503050405090304" charset="0"/>
                <a:ea typeface="Microsoft YaHei Regular" panose="020B0703020204020201" charset="-122"/>
                <a:cs typeface="Times New Roman Regular" panose="02020503050405090304" charset="0"/>
              </a:rPr>
              <a:t>反向传播需要的</a:t>
            </a:r>
            <a:r>
              <a:rPr lang="zh-CN" altLang="en-US" sz="1400">
                <a:latin typeface="Times New Roman Regular" panose="02020503050405090304" charset="0"/>
                <a:ea typeface="Microsoft YaHei Regular" panose="020B0703020204020201" charset="-122"/>
                <a:cs typeface="Times New Roman Regular" panose="02020503050405090304" charset="0"/>
              </a:rPr>
              <a:t>时间</a:t>
            </a:r>
            <a:endParaRPr lang="zh-CN" altLang="en-US" sz="1400">
              <a:latin typeface="Times New Roman Regular" panose="02020503050405090304" charset="0"/>
              <a:ea typeface="Microsoft YaHei Regular" panose="020B0703020204020201" charset="-122"/>
              <a:cs typeface="Times New Roman Regular" panose="02020503050405090304" charset="0"/>
            </a:endParaRPr>
          </a:p>
        </p:txBody>
      </p:sp>
      <p:sp>
        <p:nvSpPr>
          <p:cNvPr id="18" name="文本框 17"/>
          <p:cNvSpPr txBox="1"/>
          <p:nvPr/>
        </p:nvSpPr>
        <p:spPr>
          <a:xfrm>
            <a:off x="4808855" y="2426335"/>
            <a:ext cx="6468110" cy="487045"/>
          </a:xfrm>
          <a:prstGeom prst="rect">
            <a:avLst/>
          </a:prstGeom>
          <a:noFill/>
        </p:spPr>
        <p:txBody>
          <a:bodyPr wrap="square" rtlCol="0">
            <a:noAutofit/>
          </a:bodyPr>
          <a:p>
            <a:pPr indent="0">
              <a:lnSpc>
                <a:spcPct val="150000"/>
              </a:lnSpc>
              <a:buFont typeface="Wingdings" panose="05000000000000000000" charset="0"/>
              <a:buNone/>
            </a:pPr>
            <a:r>
              <a:rPr lang="zh-CN" altLang="en-US" sz="1400">
                <a:latin typeface="Times New Roman Regular" panose="02020503050405090304" charset="0"/>
                <a:ea typeface="Microsoft YaHei Regular" panose="020B0703020204020201" charset="-122"/>
                <a:cs typeface="Times New Roman Regular" panose="02020503050405090304" charset="0"/>
              </a:rPr>
              <a:t>内存约束</a:t>
            </a:r>
            <a:r>
              <a:rPr lang="en-US" altLang="zh-CN" sz="1400">
                <a:latin typeface="Times New Roman Regular" panose="02020503050405090304" charset="0"/>
                <a:ea typeface="Microsoft YaHei Regular" panose="020B0703020204020201" charset="-122"/>
                <a:cs typeface="Times New Roman Regular" panose="02020503050405090304" charset="0"/>
              </a:rPr>
              <a:t>                                                                                           </a:t>
            </a:r>
            <a:r>
              <a:rPr lang="zh-CN" altLang="en-US" sz="1400">
                <a:latin typeface="Times New Roman Regular" panose="02020503050405090304" charset="0"/>
                <a:ea typeface="Microsoft YaHei Regular" panose="020B0703020204020201" charset="-122"/>
                <a:cs typeface="Times New Roman Regular" panose="02020503050405090304" charset="0"/>
              </a:rPr>
              <a:t>（</a:t>
            </a:r>
            <a:r>
              <a:rPr lang="en-US" altLang="zh-CN" sz="1400">
                <a:latin typeface="Times New Roman Regular" panose="02020503050405090304" charset="0"/>
                <a:ea typeface="Microsoft YaHei Regular" panose="020B0703020204020201" charset="-122"/>
                <a:cs typeface="Times New Roman Regular" panose="02020503050405090304" charset="0"/>
              </a:rPr>
              <a:t>1</a:t>
            </a:r>
            <a:r>
              <a:rPr lang="zh-CN" altLang="en-US" sz="1400">
                <a:latin typeface="Times New Roman Regular" panose="02020503050405090304" charset="0"/>
                <a:ea typeface="Microsoft YaHei Regular" panose="020B0703020204020201" charset="-122"/>
                <a:cs typeface="Times New Roman Regular" panose="02020503050405090304" charset="0"/>
              </a:rPr>
              <a:t>）</a:t>
            </a:r>
            <a:endParaRPr lang="zh-CN" altLang="en-US" sz="1400">
              <a:latin typeface="Times New Roman Regular" panose="02020503050405090304" charset="0"/>
              <a:ea typeface="Microsoft YaHei Regular" panose="020B0703020204020201" charset="-122"/>
              <a:cs typeface="Times New Roman Regular" panose="02020503050405090304" charset="0"/>
            </a:endParaRPr>
          </a:p>
        </p:txBody>
      </p:sp>
      <p:sp>
        <p:nvSpPr>
          <p:cNvPr id="19" name="文本框 18"/>
          <p:cNvSpPr txBox="1"/>
          <p:nvPr/>
        </p:nvSpPr>
        <p:spPr>
          <a:xfrm>
            <a:off x="5408295" y="2748280"/>
            <a:ext cx="1303655" cy="487045"/>
          </a:xfrm>
          <a:prstGeom prst="rect">
            <a:avLst/>
          </a:prstGeom>
          <a:noFill/>
        </p:spPr>
        <p:txBody>
          <a:bodyPr wrap="square" rtlCol="0">
            <a:noAutofit/>
          </a:bodyPr>
          <a:p>
            <a:pPr indent="0">
              <a:lnSpc>
                <a:spcPct val="150000"/>
              </a:lnSpc>
              <a:buFont typeface="Wingdings" panose="05000000000000000000" charset="0"/>
              <a:buNone/>
            </a:pPr>
            <a:r>
              <a:rPr lang="zh-CN" altLang="en-US" sz="1400">
                <a:latin typeface="Times New Roman Regular" panose="02020503050405090304" charset="0"/>
                <a:ea typeface="Microsoft YaHei Regular" panose="020B0703020204020201" charset="-122"/>
                <a:cs typeface="Times New Roman Regular" panose="02020503050405090304" charset="0"/>
              </a:rPr>
              <a:t>执行顺序约束</a:t>
            </a:r>
            <a:endParaRPr lang="zh-CN" altLang="en-US" sz="1400">
              <a:latin typeface="Times New Roman Regular" panose="02020503050405090304" charset="0"/>
              <a:ea typeface="Microsoft YaHei Regular" panose="020B0703020204020201" charset="-122"/>
              <a:cs typeface="Times New Roman Regular" panose="02020503050405090304" charset="0"/>
            </a:endParaRPr>
          </a:p>
        </p:txBody>
      </p:sp>
      <p:pic>
        <p:nvPicPr>
          <p:cNvPr id="8" name="图片 7"/>
          <p:cNvPicPr>
            <a:picLocks noChangeAspect="1"/>
          </p:cNvPicPr>
          <p:nvPr/>
        </p:nvPicPr>
        <p:blipFill>
          <a:blip r:embed="rId5"/>
          <a:stretch>
            <a:fillRect/>
          </a:stretch>
        </p:blipFill>
        <p:spPr>
          <a:xfrm>
            <a:off x="3475355" y="854075"/>
            <a:ext cx="4536440" cy="784225"/>
          </a:xfrm>
          <a:prstGeom prst="rect">
            <a:avLst/>
          </a:prstGeom>
        </p:spPr>
      </p:pic>
      <p:sp>
        <p:nvSpPr>
          <p:cNvPr id="9" name="文本框 8"/>
          <p:cNvSpPr txBox="1"/>
          <p:nvPr/>
        </p:nvSpPr>
        <p:spPr>
          <a:xfrm>
            <a:off x="8120380" y="932815"/>
            <a:ext cx="2031365" cy="565150"/>
          </a:xfrm>
          <a:prstGeom prst="rect">
            <a:avLst/>
          </a:prstGeom>
          <a:noFill/>
        </p:spPr>
        <p:txBody>
          <a:bodyPr wrap="square" rtlCol="0">
            <a:noAutofit/>
          </a:bodyPr>
          <a:p>
            <a:pPr indent="0">
              <a:lnSpc>
                <a:spcPct val="150000"/>
              </a:lnSpc>
              <a:buFont typeface="Wingdings" panose="05000000000000000000" charset="0"/>
              <a:buNone/>
            </a:pPr>
            <a:r>
              <a:rPr lang="en-US" altLang="zh-CN" sz="2000">
                <a:latin typeface="Microsoft YaHei Regular" panose="020B0703020204020201" charset="-122"/>
                <a:ea typeface="Microsoft YaHei Regular" panose="020B0703020204020201" charset="-122"/>
              </a:rPr>
              <a:t>sta</a:t>
            </a:r>
            <a:r>
              <a:rPr lang="en-US" altLang="zh-CN" sz="2000">
                <a:latin typeface="Microsoft YaHei Regular" panose="020B0703020204020201" charset="-122"/>
                <a:ea typeface="Microsoft YaHei Regular" panose="020B0703020204020201" charset="-122"/>
              </a:rPr>
              <a:t>ge</a:t>
            </a:r>
            <a:r>
              <a:rPr lang="zh-CN" altLang="en-US" sz="2000">
                <a:latin typeface="Microsoft YaHei Regular" panose="020B0703020204020201" charset="-122"/>
                <a:ea typeface="Microsoft YaHei Regular" panose="020B0703020204020201" charset="-122"/>
              </a:rPr>
              <a:t>怎么</a:t>
            </a:r>
            <a:r>
              <a:rPr lang="zh-CN" altLang="en-US" sz="2000">
                <a:latin typeface="Microsoft YaHei Regular" panose="020B0703020204020201" charset="-122"/>
                <a:ea typeface="Microsoft YaHei Regular" panose="020B0703020204020201" charset="-122"/>
              </a:rPr>
              <a:t>分？</a:t>
            </a:r>
            <a:endParaRPr lang="zh-CN" altLang="en-US" sz="2000">
              <a:latin typeface="Microsoft YaHei Regular" panose="020B0703020204020201" charset="-122"/>
              <a:ea typeface="Microsoft YaHei Regular" panose="020B0703020204020201" charset="-122"/>
            </a:endParaRPr>
          </a:p>
        </p:txBody>
      </p:sp>
      <p:sp>
        <p:nvSpPr>
          <p:cNvPr id="12" name="文本框 11"/>
          <p:cNvSpPr txBox="1"/>
          <p:nvPr/>
        </p:nvSpPr>
        <p:spPr>
          <a:xfrm>
            <a:off x="3686175" y="2081530"/>
            <a:ext cx="2030730" cy="487045"/>
          </a:xfrm>
          <a:prstGeom prst="rect">
            <a:avLst/>
          </a:prstGeom>
          <a:noFill/>
        </p:spPr>
        <p:txBody>
          <a:bodyPr wrap="square" rtlCol="0">
            <a:noAutofit/>
          </a:bodyPr>
          <a:p>
            <a:pPr indent="0">
              <a:lnSpc>
                <a:spcPct val="150000"/>
              </a:lnSpc>
              <a:buFont typeface="Wingdings" panose="05000000000000000000" charset="0"/>
              <a:buNone/>
            </a:pPr>
            <a:r>
              <a:rPr lang="zh-CN" altLang="en-US" sz="1400">
                <a:latin typeface="Times New Roman Regular" panose="02020503050405090304" charset="0"/>
                <a:ea typeface="Microsoft YaHei Regular" panose="020B0703020204020201" charset="-122"/>
                <a:cs typeface="Times New Roman Regular" panose="02020503050405090304" charset="0"/>
              </a:rPr>
              <a:t>流水线总运行时间</a:t>
            </a:r>
            <a:r>
              <a:rPr lang="zh-CN" altLang="en-US" sz="1400">
                <a:latin typeface="Times New Roman Regular" panose="02020503050405090304" charset="0"/>
                <a:ea typeface="Microsoft YaHei Regular" panose="020B0703020204020201" charset="-122"/>
                <a:cs typeface="Times New Roman Regular" panose="02020503050405090304" charset="0"/>
              </a:rPr>
              <a:t>最短</a:t>
            </a:r>
            <a:endParaRPr lang="zh-CN" altLang="en-US" sz="1400">
              <a:latin typeface="Times New Roman Regular" panose="02020503050405090304" charset="0"/>
              <a:ea typeface="Microsoft YaHei Regular" panose="020B0703020204020201" charset="-122"/>
              <a:cs typeface="Times New Roman Regular" panose="02020503050405090304" charset="0"/>
            </a:endParaRPr>
          </a:p>
        </p:txBody>
      </p:sp>
      <p:cxnSp>
        <p:nvCxnSpPr>
          <p:cNvPr id="17" name="直接连接符 16"/>
          <p:cNvCxnSpPr/>
          <p:nvPr/>
        </p:nvCxnSpPr>
        <p:spPr>
          <a:xfrm>
            <a:off x="7772400" y="4009390"/>
            <a:ext cx="0" cy="2574290"/>
          </a:xfrm>
          <a:prstGeom prst="line">
            <a:avLst/>
          </a:prstGeom>
          <a:ln w="38100" cmpd="sng">
            <a:solidFill>
              <a:srgbClr val="C00000"/>
            </a:solidFill>
            <a:prstDash val="sysDash"/>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a:off x="11593830" y="3651885"/>
            <a:ext cx="0" cy="2950210"/>
          </a:xfrm>
          <a:prstGeom prst="line">
            <a:avLst/>
          </a:prstGeom>
          <a:ln w="38100" cmpd="sng">
            <a:solidFill>
              <a:srgbClr val="C00000"/>
            </a:solidFill>
            <a:prstDash val="sysDash"/>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1315085" y="3242310"/>
            <a:ext cx="926465" cy="487045"/>
          </a:xfrm>
          <a:prstGeom prst="rect">
            <a:avLst/>
          </a:prstGeom>
          <a:noFill/>
        </p:spPr>
        <p:txBody>
          <a:bodyPr wrap="square" rtlCol="0">
            <a:noAutofit/>
          </a:bodyPr>
          <a:p>
            <a:pPr indent="0">
              <a:lnSpc>
                <a:spcPct val="150000"/>
              </a:lnSpc>
              <a:buFont typeface="Wingdings" panose="05000000000000000000" charset="0"/>
              <a:buNone/>
            </a:pPr>
            <a:r>
              <a:rPr lang="zh-CN" altLang="en-US" sz="1400">
                <a:latin typeface="Microsoft YaHei Regular" panose="020B0703020204020201" charset="-122"/>
                <a:ea typeface="Microsoft YaHei Regular" panose="020B0703020204020201" charset="-122"/>
              </a:rPr>
              <a:t>分配</a:t>
            </a:r>
            <a:r>
              <a:rPr lang="zh-CN" altLang="en-US" sz="1400">
                <a:latin typeface="Microsoft YaHei Regular" panose="020B0703020204020201" charset="-122"/>
                <a:ea typeface="Microsoft YaHei Regular" panose="020B0703020204020201" charset="-122"/>
              </a:rPr>
              <a:t>方案：</a:t>
            </a:r>
            <a:endParaRPr lang="zh-CN" altLang="en-US" sz="1400">
              <a:latin typeface="Microsoft YaHei Regular" panose="020B0703020204020201" charset="-122"/>
              <a:ea typeface="Microsoft YaHei Regular" panose="020B0703020204020201" charset="-122"/>
            </a:endParaRPr>
          </a:p>
        </p:txBody>
      </p:sp>
      <p:pic>
        <p:nvPicPr>
          <p:cNvPr id="20" name="图片 19"/>
          <p:cNvPicPr>
            <a:picLocks noChangeAspect="1"/>
          </p:cNvPicPr>
          <p:nvPr/>
        </p:nvPicPr>
        <p:blipFill>
          <a:blip r:embed="rId6"/>
          <a:stretch>
            <a:fillRect/>
          </a:stretch>
        </p:blipFill>
        <p:spPr>
          <a:xfrm>
            <a:off x="2240915" y="3248025"/>
            <a:ext cx="4394200" cy="577850"/>
          </a:xfrm>
          <a:prstGeom prst="rect">
            <a:avLst/>
          </a:prstGeom>
        </p:spPr>
      </p:pic>
    </p:spTree>
  </p:cSld>
  <p:clrMapOvr>
    <a:masterClrMapping/>
  </p:clrMapOvr>
</p:sld>
</file>

<file path=ppt/tags/tag1.xml><?xml version="1.0" encoding="utf-8"?>
<p:tagLst xmlns:p="http://schemas.openxmlformats.org/presentationml/2006/main">
  <p:tag name="commondata" val="eyJoZGlkIjoiNzlhNmQzZmU4Y2JmMjFlNzBiMmUyY2RlYmRlMTgxMG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2979</Words>
  <Application>WPS 演示</Application>
  <PresentationFormat>宽屏</PresentationFormat>
  <Paragraphs>219</Paragraphs>
  <Slides>17</Slides>
  <Notes>29</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17</vt:i4>
      </vt:variant>
    </vt:vector>
  </HeadingPairs>
  <TitlesOfParts>
    <vt:vector size="42" baseType="lpstr">
      <vt:lpstr>Arial</vt:lpstr>
      <vt:lpstr>宋体</vt:lpstr>
      <vt:lpstr>Wingdings</vt:lpstr>
      <vt:lpstr>微软雅黑</vt:lpstr>
      <vt:lpstr>黑体</vt:lpstr>
      <vt:lpstr>Times New Roman</vt:lpstr>
      <vt:lpstr>Calibri</vt:lpstr>
      <vt:lpstr>Helvetica Neue</vt:lpstr>
      <vt:lpstr>Microsoft YaHei Bold</vt:lpstr>
      <vt:lpstr>Microsoft YaHei Regular</vt:lpstr>
      <vt:lpstr>Microsoft YaHei</vt:lpstr>
      <vt:lpstr>Times New Roman Bold</vt:lpstr>
      <vt:lpstr>Times New Roman Italic</vt:lpstr>
      <vt:lpstr>Times New Roman Regular</vt:lpstr>
      <vt:lpstr>Wingdings</vt:lpstr>
      <vt:lpstr>Arial Unicode MS</vt:lpstr>
      <vt:lpstr>等线 Light</vt:lpstr>
      <vt:lpstr>汉仪中等线KW</vt:lpstr>
      <vt:lpstr>等线</vt:lpstr>
      <vt:lpstr>DejaVu Math TeX Gyre</vt:lpstr>
      <vt:lpstr>SimSun</vt:lpstr>
      <vt:lpstr>Charmonman Regular</vt:lpstr>
      <vt:lpstr>华康方圆体W7</vt:lpstr>
      <vt:lpstr>Apple Color Emoji</vt:lpstr>
      <vt:lpstr>Office 主题​​</vt:lpstr>
      <vt:lpstr>Mobius: Fine Tuning Large-Scale Models on Commodity GPU Servers</vt:lpstr>
      <vt:lpstr>Content</vt:lpstr>
      <vt:lpstr>Backgroud and Motivation </vt:lpstr>
      <vt:lpstr>Backgroud and Motivation </vt:lpstr>
      <vt:lpstr>Backgroud and Motivation </vt:lpstr>
      <vt:lpstr>Mobius Design</vt:lpstr>
      <vt:lpstr>Mobius Design</vt:lpstr>
      <vt:lpstr>Mobius Design</vt:lpstr>
      <vt:lpstr>Mobius Design</vt:lpstr>
      <vt:lpstr>Mobius Design</vt:lpstr>
      <vt:lpstr>Mobius Design</vt:lpstr>
      <vt:lpstr>Mobius Design</vt:lpstr>
      <vt:lpstr>Mobius Design</vt:lpstr>
      <vt:lpstr>Mobius Design</vt:lpstr>
      <vt:lpstr>Evaluation</vt:lpstr>
      <vt:lpstr>Evaluation</vt:lpstr>
      <vt:lpstr>请老师和同学们批评指正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Revisiting Multipath Congestion Control  for Virtualized Cloud Environments</dc:title>
  <dc:creator>Tan Siyu</dc:creator>
  <cp:lastModifiedBy>H丶LiHen</cp:lastModifiedBy>
  <cp:revision>868</cp:revision>
  <dcterms:created xsi:type="dcterms:W3CDTF">2023-11-16T18:02:59Z</dcterms:created>
  <dcterms:modified xsi:type="dcterms:W3CDTF">2023-11-16T18:02:59Z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B330502F97E62F5EC9164F65DE415157_43</vt:lpwstr>
  </property>
  <property fmtid="{D5CDD505-2E9C-101B-9397-08002B2CF9AE}" pid="3" name="KSOProductBuildVer">
    <vt:lpwstr>2052-6.2.2.8394</vt:lpwstr>
  </property>
</Properties>
</file>